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 id="214748366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Lst>
  <p:sldSz cy="5143500" cx="9144000"/>
  <p:notesSz cx="6858000" cy="9144000"/>
  <p:embeddedFontLst>
    <p:embeddedFont>
      <p:font typeface="Noto Sans Medium"/>
      <p:regular r:id="rId136"/>
      <p:bold r:id="rId137"/>
      <p:italic r:id="rId138"/>
      <p:boldItalic r:id="rId139"/>
    </p:embeddedFont>
    <p:embeddedFont>
      <p:font typeface="Roboto"/>
      <p:regular r:id="rId140"/>
      <p:bold r:id="rId141"/>
      <p:italic r:id="rId142"/>
      <p:boldItalic r:id="rId143"/>
    </p:embeddedFont>
    <p:embeddedFont>
      <p:font typeface="Noto Sans"/>
      <p:regular r:id="rId144"/>
      <p:bold r:id="rId145"/>
      <p:italic r:id="rId146"/>
      <p:boldItalic r:id="rId147"/>
    </p:embeddedFont>
    <p:embeddedFont>
      <p:font typeface="Delicious Handrawn"/>
      <p:regular r:id="rId148"/>
    </p:embeddedFont>
    <p:embeddedFont>
      <p:font typeface="Oswald"/>
      <p:regular r:id="rId149"/>
      <p:bold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Deepali Barapatre"/>
  <p:cmAuthor clrIdx="1" id="1" initials="" lastIdx="1" name="Ana Pr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8B8E0E-1F23-4FC9-B48F-5C4748AE6BA7}">
  <a:tblStyle styleId="{7E8B8E0E-1F23-4FC9-B48F-5C4748AE6B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B1BA5B-D354-4973-97B0-90A204A628CC}"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113D5C"/>
              </a:solidFill>
              <a:prstDash val="solid"/>
              <a:round/>
              <a:headEnd len="sm" w="sm" type="none"/>
              <a:tailEnd len="sm" w="sm" type="none"/>
            </a:ln>
          </a:top>
          <a:bottom>
            <a:ln cap="flat" cmpd="sng" w="6350">
              <a:solidFill>
                <a:srgbClr val="113D5C"/>
              </a:solidFill>
              <a:prstDash val="solid"/>
              <a:round/>
              <a:headEnd len="sm" w="sm" type="none"/>
              <a:tailEnd len="sm" w="sm" type="none"/>
            </a:ln>
          </a:bottom>
          <a:insideH>
            <a:ln cap="flat" cmpd="sng" w="6350">
              <a:solidFill>
                <a:srgbClr val="113D5C"/>
              </a:solidFill>
              <a:prstDash val="solid"/>
              <a:round/>
              <a:headEnd len="sm" w="sm" type="none"/>
              <a:tailEnd len="sm" w="sm" type="none"/>
            </a:ln>
          </a:insideH>
          <a:insideV>
            <a:ln cap="flat" cmpd="sng" w="6350">
              <a:solidFill>
                <a:srgbClr val="113D5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font" Target="fonts/Oswald-bold.fntdata"/><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swald-regular.fntdata"/><Relationship Id="rId4" Type="http://schemas.openxmlformats.org/officeDocument/2006/relationships/commentAuthors" Target="commentAuthors.xml"/><Relationship Id="rId148" Type="http://schemas.openxmlformats.org/officeDocument/2006/relationships/font" Target="fonts/DeliciousHandrawn-regular.fntdata"/><Relationship Id="rId9" Type="http://schemas.openxmlformats.org/officeDocument/2006/relationships/slide" Target="slides/slide1.xml"/><Relationship Id="rId143" Type="http://schemas.openxmlformats.org/officeDocument/2006/relationships/font" Target="fonts/Roboto-boldItalic.fntdata"/><Relationship Id="rId142" Type="http://schemas.openxmlformats.org/officeDocument/2006/relationships/font" Target="fonts/Roboto-italic.fntdata"/><Relationship Id="rId141" Type="http://schemas.openxmlformats.org/officeDocument/2006/relationships/font" Target="fonts/Roboto-bold.fntdata"/><Relationship Id="rId140" Type="http://schemas.openxmlformats.org/officeDocument/2006/relationships/font" Target="fonts/Roboto-regular.fntdata"/><Relationship Id="rId5" Type="http://schemas.openxmlformats.org/officeDocument/2006/relationships/slideMaster" Target="slideMasters/slideMaster1.xml"/><Relationship Id="rId147" Type="http://schemas.openxmlformats.org/officeDocument/2006/relationships/font" Target="fonts/NotoSans-boldItalic.fntdata"/><Relationship Id="rId6" Type="http://schemas.openxmlformats.org/officeDocument/2006/relationships/slideMaster" Target="slideMasters/slideMaster2.xml"/><Relationship Id="rId146" Type="http://schemas.openxmlformats.org/officeDocument/2006/relationships/font" Target="fonts/NotoSans-italic.fntdata"/><Relationship Id="rId7" Type="http://schemas.openxmlformats.org/officeDocument/2006/relationships/slideMaster" Target="slideMasters/slideMaster3.xml"/><Relationship Id="rId145" Type="http://schemas.openxmlformats.org/officeDocument/2006/relationships/font" Target="fonts/NotoSans-bold.fntdata"/><Relationship Id="rId8" Type="http://schemas.openxmlformats.org/officeDocument/2006/relationships/notesMaster" Target="notesMasters/notesMaster1.xml"/><Relationship Id="rId144" Type="http://schemas.openxmlformats.org/officeDocument/2006/relationships/font" Target="fonts/NotoSans-regular.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NotoSansMedium-boldItalic.fntdata"/><Relationship Id="rId138" Type="http://schemas.openxmlformats.org/officeDocument/2006/relationships/font" Target="fonts/NotoSansMedium-italic.fntdata"/><Relationship Id="rId137" Type="http://schemas.openxmlformats.org/officeDocument/2006/relationships/font" Target="fonts/NotoSansMedium-bold.fntdata"/><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NotoSansMedium-regular.fntdata"/><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01T23:39:46.619">
    <p:pos x="6000" y="0"/>
    <p:text>@grm.lmt@gmail.com y @ana@parentingforlifelonghealth.org
¿Podrías actualizar esta diapositiva con las fotos y datos de Nancy, Lupita y Ana?</p:text>
  </p:cm>
  <p:cm authorId="1" idx="1" dt="2024-02-01T23:39:46.619">
    <p:pos x="6000" y="0"/>
    <p:text>¡lo mío está listo! @grm.lmt@gmail.com @naagy14@gmail.com</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2-01T13:41:46.721">
    <p:pos x="6000" y="0"/>
    <p:text>Agregar un video</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4-02-01T14:01:14.890">
    <p:pos x="6000" y="0"/>
    <p:text>Agregar diapositivas con la respuesta correcta para su discusión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1-26T09:48:16.168">
    <p:pos x="6000" y="0"/>
    <p:text>Actualización al final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1-29T14:02:54.705">
    <p:pos x="6000" y="0"/>
    <p:text>Actualizar diapositiva</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2-01T13:27:10.318">
    <p:pos x="6000" y="0"/>
    <p:text>Agrega el video de integración aquí</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01T13:28:09.456">
    <p:pos x="6000" y="0"/>
    <p:text>Agregar el video sobre el autocuidado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01-31T13:45:28.456">
    <p:pos x="6000" y="0"/>
    <p:text>Se actualizará cuando esté disponible la aplicación para facilitadores en español</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01-31T19:19:49.796">
    <p:pos x="6000" y="0"/>
    <p:text>Agregar un video sobre cómo hacer una pausa</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4-02-01T13:37:38.996">
    <p:pos x="6000" y="0"/>
    <p:text>Agregar un video sobre cómo añadir un padre, madre o cuidador</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2-01T13:39:23.333">
    <p:pos x="6000" y="0"/>
    <p:text>Agrega el video aquí</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42f19afe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2" name="Google Shape;72;g2742f19af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7800497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7800497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67827957df_3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8" name="Google Shape;1158;g267827957df_3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7827957df_3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65" name="Google Shape;1165;g267827957df_3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67827957df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2" name="Google Shape;1172;g267827957df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67827957df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79" name="Google Shape;1179;g267827957df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67827957df_3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86" name="Google Shape;1186;g267827957df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67827957df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93" name="Google Shape;1193;g267827957df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b5670247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b5670247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67827957df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05" name="Google Shape;1205;g267827957df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b567024720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2" name="Google Shape;1212;g2b567024720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67827957df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19" name="Google Shape;1219;g267827957df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7a524493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Resalta los puntos clave en el resumen </a:t>
            </a:r>
          </a:p>
        </p:txBody>
      </p:sp>
      <p:sp>
        <p:nvSpPr>
          <p:cNvPr id="158" name="Google Shape;158;g27d7a52449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b567024720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26" name="Google Shape;1226;g2b567024720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b56702472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33" name="Google Shape;1233;g2b567024720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b56702472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0" name="Google Shape;1240;g2b567024720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b567024720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47" name="Google Shape;1247;g2b567024720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b567024720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54" name="Google Shape;1254;g2b567024720_1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b57ffc44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63" name="Google Shape;1263;g2b57ffc44e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7827957df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1" name="Google Shape;1271;g267827957df_3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67827957df_3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79" name="Google Shape;1279;g267827957df_3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b57ffc44e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87" name="Google Shape;1287;g2b57ffc44e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b57ffc44e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294" name="Google Shape;1294;g2b57ffc44e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70f730c2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e70f730c2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
        <p:nvSpPr>
          <p:cNvPr id="169" name="Google Shape;169;g1e70f730c27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b57ffc44e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2" name="Google Shape;1302;g2b57ffc44ea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b57ffc44e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09" name="Google Shape;1309;g2b57ffc44e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b57ffc44e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16" name="Google Shape;1316;g2b57ffc44ea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b57ffc44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b57ffc44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b57ffc44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b57ffc44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b57ffc44e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b57ffc44e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b57ffc44e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339" name="Google Shape;1339;g2b57ffc44ea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67827957df_3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1346" name="Google Shape;1346;g267827957d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70f730c27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e70f730c27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¿Qué son los programas de crianza?</a:t>
            </a:r>
          </a:p>
          <a:p>
            <a:pPr indent="-228600" lvl="0" marL="457200" rtl="0" algn="l">
              <a:lnSpc>
                <a:spcPct val="100000"/>
              </a:lnSpc>
              <a:spcBef>
                <a:spcPts val="0"/>
              </a:spcBef>
              <a:spcAft>
                <a:spcPts val="0"/>
              </a:spcAft>
              <a:buSzPts val="1100"/>
              <a:buNone/>
            </a:pPr>
          </a:p>
          <a:p>
            <a:pPr indent="0" lvl="0" marL="0" rtl="0" algn="l">
              <a:lnSpc>
                <a:spcPct val="100000"/>
              </a:lnSpc>
              <a:spcBef>
                <a:spcPts val="0"/>
              </a:spcBef>
              <a:spcAft>
                <a:spcPts val="0"/>
              </a:spcAft>
              <a:buNone/>
            </a:pPr>
            <a:r>
              <a:t>Basándonos en nuestras revisiones de más de 400 ensayos aleatorizados, los programas de crianza son generalmente una intervención estructurada dirigida a los padres, madres u otros cuidadores, cuyo objetivo es mejorar la interacción entre ellos y sus niños, niñas o adolescentes, además de la calidad de la crianza que recibe el niño, niña o adolescente. Se centran principalmente en el cambio de comportamiento: en aprender y practicar habilidades nuevas, y la mayoría de los programas se basan en contenidos y principios similares, como lo son PMT, Día a Día, Fortalecimiento de las Familias, Triple-P y PLH. </a:t>
            </a:r>
          </a:p>
        </p:txBody>
      </p:sp>
      <p:sp>
        <p:nvSpPr>
          <p:cNvPr id="206" name="Google Shape;206;g1e70f730c27_0_1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70f730c27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e70f730c27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defRPr sz="1100">
                <a:solidFill>
                  <a:schemeClr val="dk1"/>
                </a:solidFill>
              </a:defRPr>
            </a:pPr>
            <a:r>
              <a:t>Las intervenciones para la crianza son estructuradas y suelen ir acompañadas de instrucciones claras y detalladas, además de apoyos para garantizar que se lleven a cabo con gran fidelidad al modelo de intervención probado y de eficacia demostrada. Se centran en mejorar la interacción entre padres, madres, cuidadores y sus niños, niñas y adolescentes al fomentar la comunicación y el juego, reforzando así los comportamientos positivos del niño, niña o adolescente, evitando la disciplina severa y apoyando la autorregulación y la resolución de problemas por parte del niño, niña o adolescente. </a:t>
            </a:r>
          </a:p>
          <a:p>
            <a:pPr indent="-228600" lvl="0" marL="457200" rtl="0" algn="l">
              <a:lnSpc>
                <a:spcPct val="100000"/>
              </a:lnSpc>
              <a:spcBef>
                <a:spcPts val="0"/>
              </a:spcBef>
              <a:spcAft>
                <a:spcPts val="0"/>
              </a:spcAft>
              <a:buSzPts val="1100"/>
              <a:buNone/>
            </a:pPr>
          </a:p>
        </p:txBody>
      </p:sp>
      <p:sp>
        <p:nvSpPr>
          <p:cNvPr id="221" name="Google Shape;221;g1e70f730c27_0_18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2" marL="0" rtl="0" algn="l">
              <a:lnSpc>
                <a:spcPct val="100000"/>
              </a:lnSpc>
              <a:spcBef>
                <a:spcPts val="0"/>
              </a:spcBef>
              <a:spcAft>
                <a:spcPts val="0"/>
              </a:spcAft>
              <a:buClr>
                <a:schemeClr val="lt1"/>
              </a:buClr>
              <a:buSzPts val="1200"/>
              <a:buFont typeface="Arial"/>
              <a:buNone/>
            </a:pPr>
            <a:r>
              <a:t>La teoría del cambio que se basa en componentes principales comunes como los cuidados responsivos, el apoyo a la salud mental y las normas sensibles al género, tienen como objetivo</a:t>
            </a:r>
          </a:p>
          <a:p>
            <a:pPr indent="-228600" lvl="2" marL="228600" rtl="0" algn="l">
              <a:lnSpc>
                <a:spcPct val="100000"/>
              </a:lnSpc>
              <a:spcBef>
                <a:spcPts val="0"/>
              </a:spcBef>
              <a:spcAft>
                <a:spcPts val="0"/>
              </a:spcAft>
              <a:buClr>
                <a:schemeClr val="dk1"/>
              </a:buClr>
              <a:buSzPts val="1200"/>
              <a:buFont typeface="Arial"/>
              <a:buAutoNum type="arabicPeriod"/>
            </a:pPr>
            <a:r>
              <a:t>Mejorar las habilidades de crianza al aumentar el tiempo de calidad compartido, la regulación socioemocional, el refuerzo positivo y la disciplina sin violencia, que a su vez logran</a:t>
            </a:r>
          </a:p>
          <a:p>
            <a:pPr indent="-228600" lvl="2" marL="228600" rtl="0" algn="l">
              <a:lnSpc>
                <a:spcPct val="100000"/>
              </a:lnSpc>
              <a:spcBef>
                <a:spcPts val="0"/>
              </a:spcBef>
              <a:spcAft>
                <a:spcPts val="0"/>
              </a:spcAft>
              <a:buClr>
                <a:schemeClr val="dk1"/>
              </a:buClr>
              <a:buSzPts val="1200"/>
              <a:buFont typeface="Arial"/>
              <a:buAutoNum type="arabicPeriod"/>
            </a:pPr>
            <a:r>
              <a:t>Repercutir en los resultados de la crianza, incluyendo el aumento en conocimientos, la reducción de la crianza hostil, el aumento de la crianza positiva y receptiva y la mejora del bienestar emocional, que impulsan </a:t>
            </a:r>
          </a:p>
          <a:p>
            <a:pPr indent="-228600" lvl="2" marL="228600" rtl="0" algn="l">
              <a:lnSpc>
                <a:spcPct val="100000"/>
              </a:lnSpc>
              <a:spcBef>
                <a:spcPts val="0"/>
              </a:spcBef>
              <a:spcAft>
                <a:spcPts val="0"/>
              </a:spcAft>
              <a:buClr>
                <a:schemeClr val="dk1"/>
              </a:buClr>
              <a:buSzPts val="1200"/>
              <a:buFont typeface="Arial"/>
              <a:buAutoNum type="arabicPeriod"/>
            </a:pPr>
            <a:r>
              <a:t>Resultados positivos en los adultos, como mejoría en sus relaciones, normas de género equitativas y salud mental, además de</a:t>
            </a:r>
          </a:p>
          <a:p>
            <a:pPr indent="-228600" lvl="2" marL="228600" rtl="0" algn="l">
              <a:lnSpc>
                <a:spcPct val="100000"/>
              </a:lnSpc>
              <a:spcBef>
                <a:spcPts val="0"/>
              </a:spcBef>
              <a:spcAft>
                <a:spcPts val="0"/>
              </a:spcAft>
              <a:buClr>
                <a:schemeClr val="dk1"/>
              </a:buClr>
              <a:buSzPts val="1200"/>
              <a:buFont typeface="Arial"/>
              <a:buAutoNum type="arabicPeriod"/>
            </a:pPr>
            <a:r>
              <a:t>Resultados positivos en los niños y niñas, como la reducción de problemas de conducta y de situaciones de violencia, mejor salud mental y un buen desarrollo</a:t>
            </a:r>
          </a:p>
          <a:p>
            <a:pPr indent="-228600" lvl="2" marL="228600" rtl="0" algn="l">
              <a:lnSpc>
                <a:spcPct val="100000"/>
              </a:lnSpc>
              <a:spcBef>
                <a:spcPts val="0"/>
              </a:spcBef>
              <a:spcAft>
                <a:spcPts val="0"/>
              </a:spcAft>
              <a:buClr>
                <a:schemeClr val="dk1"/>
              </a:buClr>
              <a:buSzPts val="1200"/>
              <a:buFont typeface="Arial"/>
              <a:buAutoNum type="arabicPeriod"/>
            </a:pPr>
            <a:r>
              <a:t>Y, en última instancia, resultados sociales positivos: menos desigualdad y más capital humano</a:t>
            </a:r>
          </a:p>
          <a:p>
            <a:pPr indent="0" lvl="2" marL="0" rtl="0" algn="l">
              <a:lnSpc>
                <a:spcPct val="100000"/>
              </a:lnSpc>
              <a:spcBef>
                <a:spcPts val="0"/>
              </a:spcBef>
              <a:spcAft>
                <a:spcPts val="0"/>
              </a:spcAft>
              <a:buClr>
                <a:schemeClr val="lt1"/>
              </a:buClr>
              <a:buSzPts val="1200"/>
              <a:buFont typeface="Arial"/>
              <a:buNone/>
            </a:pPr>
          </a:p>
          <a:p>
            <a:pPr indent="0" lvl="2" marL="0" rtl="0" algn="l">
              <a:lnSpc>
                <a:spcPct val="100000"/>
              </a:lnSpc>
              <a:spcBef>
                <a:spcPts val="0"/>
              </a:spcBef>
              <a:spcAft>
                <a:spcPts val="0"/>
              </a:spcAft>
              <a:buClr>
                <a:schemeClr val="lt1"/>
              </a:buClr>
              <a:buSzPts val="1200"/>
              <a:buFont typeface="Arial"/>
              <a:buNone/>
            </a:pPr>
          </a:p>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70f730c27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e70f730c2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6f4ffd75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defRPr b="1">
                <a:solidFill>
                  <a:schemeClr val="dk1"/>
                </a:solidFill>
              </a:defRPr>
            </a:pPr>
            <a:r>
              <a:t>Destaca lo único y especial que es programa y la colaboración entre el DIF, el PNI, PLH y la UNICEF. Intervención basada en evidencia </a:t>
            </a:r>
            <a:endParaRPr b="1">
              <a:solidFill>
                <a:schemeClr val="dk1"/>
              </a:solidFill>
            </a:endParaRPr>
          </a:p>
        </p:txBody>
      </p:sp>
      <p:sp>
        <p:nvSpPr>
          <p:cNvPr id="266" name="Google Shape;266;g266f4ffd7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78004976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just">
              <a:lnSpc>
                <a:spcPct val="115000"/>
              </a:lnSpc>
              <a:spcBef>
                <a:spcPts val="0"/>
              </a:spcBef>
              <a:spcAft>
                <a:spcPts val="1000"/>
              </a:spcAft>
              <a:buClr>
                <a:schemeClr val="dk1"/>
              </a:buClr>
              <a:buSzPts val="1100"/>
              <a:buChar char="●"/>
            </a:pPr>
            <a:endParaRPr b="1">
              <a:solidFill>
                <a:schemeClr val="dk1"/>
              </a:solidFill>
            </a:endParaRPr>
          </a:p>
        </p:txBody>
      </p:sp>
      <p:sp>
        <p:nvSpPr>
          <p:cNvPr id="274" name="Google Shape;274;g267800497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7e86ac7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b37e86ac72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Crianza con Conciencia+ consta de tres partes </a:t>
            </a:r>
          </a:p>
          <a:p>
            <a:pPr indent="0" lvl="0" marL="0" rtl="0" algn="l">
              <a:lnSpc>
                <a:spcPct val="100000"/>
              </a:lnSpc>
              <a:spcBef>
                <a:spcPts val="0"/>
              </a:spcBef>
              <a:spcAft>
                <a:spcPts val="0"/>
              </a:spcAft>
              <a:buSzPts val="1100"/>
              <a:buNone/>
            </a:pPr>
          </a:p>
          <a:p>
            <a:pPr indent="0" lvl="0" marL="0" rtl="0" algn="just">
              <a:lnSpc>
                <a:spcPct val="150000"/>
              </a:lnSpc>
              <a:spcBef>
                <a:spcPts val="0"/>
              </a:spcBef>
              <a:spcAft>
                <a:spcPts val="0"/>
              </a:spcAft>
              <a:buNone/>
            </a:pPr>
            <a:endParaRPr b="1">
              <a:solidFill>
                <a:schemeClr val="dk1"/>
              </a:solidFill>
            </a:endParaRPr>
          </a:p>
          <a:p>
            <a:pPr indent="0" lvl="0" marL="0" rtl="0" algn="just">
              <a:lnSpc>
                <a:spcPct val="150000"/>
              </a:lnSpc>
              <a:spcBef>
                <a:spcPts val="1200"/>
              </a:spcBef>
              <a:spcAft>
                <a:spcPts val="0"/>
              </a:spcAft>
              <a:buNone/>
            </a:pPr>
            <a:endParaRPr sz="12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6f4ffd752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6f4ffd75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6f4ffd7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66f4ffd752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6f4ffd75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66f4ffd752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78004976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678004976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7800497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678004976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6f4ffd75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66f4ffd75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6f4ffd75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6f4ffd75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Aquí hay un resumen de la experiencia de los padres, madres y cuidadores en el curso básico, que se comprende de los primeros 5 días. Una sesión presencial de integración que incluye capacitación en alfabetización digital, y luego 5 sesiones, de un promedio de 5 minutos, con actividades para la casa. También reciben mensajes de ánimo, recordatorios para completar sus sesiones, apoyo y contenidos de parte de los facilitadores. Al final de los 5 días del curso, reciben un certificado y el facilitador dirige una sesión de cierre. </a:t>
            </a:r>
          </a:p>
          <a:p>
            <a:pPr indent="0" lvl="0" marL="0" rtl="0" algn="l">
              <a:spcBef>
                <a:spcPts val="0"/>
              </a:spcBef>
              <a:spcAft>
                <a:spcPts val="0"/>
              </a:spcAft>
              <a:buNone/>
            </a:pPr>
          </a:p>
          <a:p>
            <a:pPr indent="0" lvl="0" marL="0" rtl="0" algn="l">
              <a:spcBef>
                <a:spcPts val="0"/>
              </a:spcBef>
              <a:spcAft>
                <a:spcPts val="0"/>
              </a:spcAft>
              <a:buNone/>
            </a:pPr>
          </a:p>
          <a:p>
            <a:pPr indent="0" lvl="0" marL="0" rtl="0" algn="l">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70f730c27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11" name="Google Shape;411;g1e70f730c2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b37e86ac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22" name="Google Shape;422;g2b37e86a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37e86ac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430" name="Google Shape;430;g2b37e86ac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6f4ffd75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6f4ffd75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72cfc2c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72cfc2c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6f4ffd75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6f4ffd75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capacitación con un ejercicio de aprendizaje activo que también modela el proceso A-E-C-P. ¡También es importante que tú modeles este enfoque a lo largo de la capacitación de los facilitadores!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6f4ffd75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6f4ffd75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6f4ffd75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6f4ffd75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6f4ffd75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6f4ffd75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6f4ffd75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6f4ffd75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6f4ffd75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6f4ffd75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6f4ffd752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66f4ffd752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6f4ffd75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6f4ffd75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6f4ffd752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6f4ffd752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6f4ffd75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66f4ffd752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72cfc2c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72cfc2c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6f4ffd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6f4ffd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6f4ffd75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6f4ffd75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6f4ffd75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6f4ffd75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6f4ffd752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6f4ffd752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b56702472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b56702472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67800497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67800497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672cfc2c3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672cfc2c3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72cfc2c3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2" name="Google Shape;592;g2672cfc2c3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72cfc2c3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599" name="Google Shape;599;g2672cfc2c3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672cfc2c3f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607" name="Google Shape;607;g2672cfc2c3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72cfc2c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72cfc2c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672cfc2c3f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14" name="Google Shape;614;g2672cfc2c3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672cfc2c3f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1" name="Google Shape;621;g2672cfc2c3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72cfc2c3f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28" name="Google Shape;628;g2672cfc2c3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72cfc2c3f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35" name="Google Shape;635;g2672cfc2c3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72cfc2c3f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endParaRPr b="1" sz="1200" u="sng">
              <a:solidFill>
                <a:schemeClr val="dk1"/>
              </a:solidFill>
            </a:endParaRPr>
          </a:p>
        </p:txBody>
      </p:sp>
      <p:sp>
        <p:nvSpPr>
          <p:cNvPr id="642" name="Google Shape;642;g2672cfc2c3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72cfc2c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72cfc2c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72cfc2c3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72cfc2c3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72cfc2c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72cfc2c3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672cfc2c3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64" name="Google Shape;664;g2672cfc2c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72cfc2c3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74" name="Google Shape;674;g2672cfc2c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6f4ffd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6f4ffd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672cfc2c3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endParaRPr b="1" sz="1200" u="sng">
              <a:solidFill>
                <a:schemeClr val="dk1"/>
              </a:solidFill>
            </a:endParaRPr>
          </a:p>
        </p:txBody>
      </p:sp>
      <p:sp>
        <p:nvSpPr>
          <p:cNvPr id="697" name="Google Shape;697;g2672cfc2c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72cfc2c3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672cfc2c3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72cfc2c3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72cfc2c3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e70f730c27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15" name="Google Shape;715;g1e70f730c2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78279555f_4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38" name="Google Shape;738;g267827955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72cfc2c3f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761" name="Google Shape;761;g2672cfc2c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672cfc2c3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672cfc2c3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7827957d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1"/>
              </a:buClr>
              <a:buSzPts val="1100"/>
              <a:buFont typeface="Arial"/>
              <a:buNone/>
            </a:pPr>
          </a:p>
        </p:txBody>
      </p:sp>
      <p:sp>
        <p:nvSpPr>
          <p:cNvPr id="773" name="Google Shape;773;g267827957d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72cfc2c3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72cfc2c3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72cfc2c3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72cfc2c3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6f4ffd75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p>
        </p:txBody>
      </p:sp>
      <p:sp>
        <p:nvSpPr>
          <p:cNvPr id="128" name="Google Shape;128;g266f4ffd75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672cfc2c3f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805" name="Google Shape;805;g2672cfc2c3f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672cfc2c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672cfc2c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72cfc2c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72cfc2c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72cfc2c3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72cfc2c3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72cfc2c3f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672cfc2c3f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eae46321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34" name="Google Shape;834;g27eae46321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672cfc2c3f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1" name="Google Shape;841;g2672cfc2c3f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72cfc2c3f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48" name="Google Shape;848;g2672cfc2c3f_0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72cfc2c3f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855" name="Google Shape;855;g2672cfc2c3f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672cfc2c3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672cfc2c3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7ab3d4e2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Bienvenida a los grupos </a:t>
            </a:r>
          </a:p>
        </p:txBody>
      </p:sp>
      <p:sp>
        <p:nvSpPr>
          <p:cNvPr id="141" name="Google Shape;141;g2b37ab3d4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672cfc2c3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672cfc2c3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672cfc2c3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672cfc2c3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b56702472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b56702472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b52f69b4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b52f69b4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b56702472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2b567024720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endParaRPr sz="1200">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5670247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b5670247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b52f69b49c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b52f69b49c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defRPr>
                <a:solidFill>
                  <a:srgbClr val="0B4060"/>
                </a:solidFill>
              </a:defRPr>
            </a:pPr>
            <a:r>
              <a:t>El método Aceptar, Explorar, Conectar y Practicar (A-E-C-P) es la técnica principal de facilitación usada en el programa Crianza con Conciencia+. Implica la escucha activa, la facilitación colaborativa, el fomento de la autoconciencia, el énfasis hacia los principios básicos y la oportunidad de practicar las habilidades aprendidas.</a:t>
            </a:r>
            <a:endParaRPr>
              <a:solidFill>
                <a:srgbClr val="0B4060"/>
              </a:solidFill>
            </a:endParaRPr>
          </a:p>
          <a:p>
            <a:pPr indent="0" lvl="0" marL="0" rtl="0" algn="just">
              <a:lnSpc>
                <a:spcPct val="115000"/>
              </a:lnSpc>
              <a:spcBef>
                <a:spcPts val="1000"/>
              </a:spcBef>
              <a:spcAft>
                <a:spcPts val="0"/>
              </a:spcAft>
              <a:buClr>
                <a:schemeClr val="dk1"/>
              </a:buClr>
              <a:buSzPts val="1100"/>
              <a:buFont typeface="Arial"/>
              <a:buNone/>
              <a:defRPr>
                <a:solidFill>
                  <a:srgbClr val="0B4060"/>
                </a:solidFill>
              </a:defRPr>
            </a:pPr>
            <a:r>
              <a:t>Les presentamos el enfoque A-E-C-P a los participantes de la capacitación con un ejercicio de aprendizaje activo que también modela el proceso A-E-C-P. It is also important that you model this approach throughout the training of facilitators!</a:t>
            </a:r>
            <a:endParaRPr>
              <a:solidFill>
                <a:srgbClr val="0B4060"/>
              </a:solidFill>
            </a:endParaRPr>
          </a:p>
          <a:p>
            <a:pPr indent="0" lvl="0" marL="0" rtl="0" algn="l">
              <a:spcBef>
                <a:spcPts val="100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b52f69b49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b52f69b49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b52f69b49c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b52f69b49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b56702472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b56702472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780049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780049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b52f69b49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b52f69b49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b567024720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b567024720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b52f69b49c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b52f69b49c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b52f69b49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b52f69b49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2b52f69b49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2b52f69b49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b52f69b49c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b52f69b49c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b52f69b49c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b52f69b49c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defRPr sz="1200">
                <a:solidFill>
                  <a:schemeClr val="dk2"/>
                </a:solidFill>
              </a:defRPr>
            </a:pPr>
            <a:r>
              <a:t>9:30 - 10:10 </a:t>
            </a:r>
            <a:endParaRPr sz="1200">
              <a:solidFill>
                <a:schemeClr val="dk2"/>
              </a:solidFill>
            </a:endParaRPr>
          </a:p>
          <a:p>
            <a:pPr indent="0" lvl="0" marL="0" rtl="0" algn="l">
              <a:spcBef>
                <a:spcPts val="0"/>
              </a:spcBef>
              <a:spcAft>
                <a:spcPts val="0"/>
              </a:spcAft>
              <a:buClr>
                <a:schemeClr val="dk1"/>
              </a:buClr>
              <a:buSzPts val="1100"/>
              <a:buFont typeface="Arial"/>
              <a:buNone/>
            </a:pPr>
            <a:endParaRPr sz="1200">
              <a:solidFill>
                <a:schemeClr val="dk2"/>
              </a:solidFill>
            </a:endParaRPr>
          </a:p>
          <a:p>
            <a:pPr indent="0" lvl="0" marL="0" rtl="0" algn="l">
              <a:spcBef>
                <a:spcPts val="0"/>
              </a:spcBef>
              <a:spcAft>
                <a:spcPts val="0"/>
              </a:spcAft>
              <a:buClr>
                <a:srgbClr val="A1E8D9"/>
              </a:buClr>
              <a:buSzPts val="1100"/>
              <a:buFont typeface="Arial"/>
              <a:buNone/>
              <a:defRPr b="1" sz="1200">
                <a:solidFill>
                  <a:srgbClr val="ED5F5B"/>
                </a:solidFill>
              </a:defRPr>
            </a:pPr>
            <a:r>
              <a:t>[SPOTLIGHT] PLH | Nice</a:t>
            </a:r>
            <a:endParaRPr sz="1200">
              <a:solidFill>
                <a:srgbClr val="ED5F5B"/>
              </a:solidFill>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just">
              <a:lnSpc>
                <a:spcPct val="100000"/>
              </a:lnSpc>
              <a:spcBef>
                <a:spcPts val="0"/>
              </a:spcBef>
              <a:spcAft>
                <a:spcPts val="0"/>
              </a:spcAft>
              <a:buClr>
                <a:schemeClr val="dk1"/>
              </a:buClr>
              <a:buSzPts val="1100"/>
              <a:buFont typeface="Arial"/>
              <a:buNone/>
              <a:defRPr sz="1200"/>
            </a:pPr>
            <a:r>
              <a:rPr>
                <a:solidFill>
                  <a:schemeClr val="dk1"/>
                </a:solidFill>
              </a:rPr>
              <a:t>Una, </a:t>
            </a:r>
            <a:r>
              <a:rPr b="1">
                <a:solidFill>
                  <a:schemeClr val="dk1"/>
                </a:solidFill>
              </a:rPr>
              <a:t>Accept </a:t>
            </a:r>
            <a:r>
              <a:rPr>
                <a:solidFill>
                  <a:schemeClr val="dk1"/>
                </a:solidFill>
              </a:rPr>
              <a:t>o Pagtanggap. Bakit ginagamit ito? Nakadaragdag ng kumpiyansa ng magulang kapag may bukas na pagtanggap sa kanyang ibinahagi. Walang maling sagot at walang paghuhusga para patuloy na magbahagi at maging bukas ang magulang. Tingnan natin ang halimbawa rito. Ivocoice over nila </a:t>
            </a:r>
            <a:r>
              <a:rPr>
                <a:solidFill>
                  <a:srgbClr val="ED5F5B"/>
                </a:solidFill>
              </a:rPr>
              <a:t>(Maam Jen)</a:t>
            </a:r>
            <a:r>
              <a:rPr>
                <a:solidFill>
                  <a:schemeClr val="dk1"/>
                </a:solidFill>
              </a:rPr>
              <a:t> at </a:t>
            </a:r>
            <a:r>
              <a:rPr>
                <a:solidFill>
                  <a:srgbClr val="ED5F5B"/>
                </a:solidFill>
              </a:rPr>
              <a:t>(Maam Joanne)</a:t>
            </a:r>
            <a:r>
              <a:rPr>
                <a:solidFill>
                  <a:schemeClr val="dk1"/>
                </a:solidFill>
              </a:rPr>
              <a:t> ang script. Handa na ba kayo _____? </a:t>
            </a:r>
            <a:r>
              <a:rPr>
                <a:solidFill>
                  <a:schemeClr val="accent3"/>
                </a:solidFill>
              </a:rPr>
              <a:t>(Jen as Faci, Maam Joanne as Parent)</a:t>
            </a:r>
            <a:r>
              <a:rPr>
                <a:solidFill>
                  <a:schemeClr val="dk1"/>
                </a:solidFill>
              </a:rPr>
              <a:t>. Start voice over! </a:t>
            </a:r>
            <a:endParaRPr sz="1200">
              <a:solidFill>
                <a:srgbClr val="A1E8D9"/>
              </a:solidFill>
            </a:endParaRPr>
          </a:p>
          <a:p>
            <a:pPr indent="0" lvl="0" marL="0" rtl="0" algn="just">
              <a:spcBef>
                <a:spcPts val="1000"/>
              </a:spcBef>
              <a:spcAft>
                <a:spcPts val="0"/>
              </a:spcAft>
              <a:buClr>
                <a:schemeClr val="dk1"/>
              </a:buClr>
              <a:buSzPts val="1100"/>
              <a:buFont typeface="Arial"/>
              <a:buNone/>
              <a:defRPr b="1" sz="1200">
                <a:solidFill>
                  <a:srgbClr val="008080"/>
                </a:solidFill>
              </a:defRPr>
            </a:pPr>
            <a:r>
              <a:t>[🗣 2 PARTNER FACIS READ SCRIPT]</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t>Ang One-on-One Time po ay ang unang modyul sa eFDS-MaPa na pag-uusapan natin mamaya. Base sa maigsing usapang ito, paano po kaya ipinakita ng facilitator ang pagtanggap niya sa sinabi ng magulang? Pwede po ninyong i-type ang inyong mga napansin sa chat box.</a:t>
            </a:r>
            <a:r>
              <a:rPr b="1"/>
              <a:t> </a:t>
            </a:r>
            <a:endParaRPr b="1" sz="1200">
              <a:solidFill>
                <a:schemeClr val="dk1"/>
              </a:solidFill>
            </a:endParaRPr>
          </a:p>
          <a:p>
            <a:pPr indent="0" lvl="0" marL="0" rtl="0" algn="just">
              <a:spcBef>
                <a:spcPts val="1000"/>
              </a:spcBef>
              <a:spcAft>
                <a:spcPts val="0"/>
              </a:spcAft>
              <a:buClr>
                <a:srgbClr val="A1E8D9"/>
              </a:buClr>
              <a:buSzPts val="1100"/>
              <a:buFont typeface="Arial"/>
              <a:buNone/>
              <a:defRPr b="1" sz="1200">
                <a:solidFill>
                  <a:srgbClr val="008080"/>
                </a:solidFill>
              </a:defRPr>
            </a:pPr>
            <a:r>
              <a:t>[CHECK 💬 CHAT BOX]</a:t>
            </a:r>
            <a:endParaRPr b="1"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Tama </a:t>
            </a:r>
            <a:r>
              <a:t>po kayo!</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a:t>
            </a:r>
            <a:r>
              <a:rPr>
                <a:solidFill>
                  <a:schemeClr val="dk1"/>
                </a:solidFill>
              </a:rPr>
              <a:t> Maaaring ipahiwatig ang pagtanggap sa pamamagitan ng </a:t>
            </a:r>
            <a:r>
              <a:rPr>
                <a:solidFill>
                  <a:srgbClr val="ED5F5B"/>
                </a:solidFill>
              </a:rPr>
              <a:t>➡️ </a:t>
            </a:r>
            <a:r>
              <a:rPr b="1">
                <a:solidFill>
                  <a:schemeClr val="dk1"/>
                </a:solidFill>
              </a:rPr>
              <a:t>pagpuri o pasasalamat </a:t>
            </a:r>
            <a:r>
              <a:rPr>
                <a:solidFill>
                  <a:schemeClr val="dk1"/>
                </a:solidFill>
              </a:rPr>
              <a:t>sa sinabi ng magulang.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Mapapansin din ninyong </a:t>
            </a:r>
            <a:r>
              <a:rPr>
                <a:solidFill>
                  <a:srgbClr val="ED5F5B"/>
                </a:solidFill>
              </a:rPr>
              <a:t>➡️ </a:t>
            </a:r>
            <a:r>
              <a:rPr>
                <a:solidFill>
                  <a:schemeClr val="dk1"/>
                </a:solidFill>
              </a:rPr>
              <a:t>ginamit ng facilitator ang</a:t>
            </a:r>
            <a:r>
              <a:rPr b="1">
                <a:solidFill>
                  <a:schemeClr val="dk1"/>
                </a:solidFill>
              </a:rPr>
              <a:t> pangalan</a:t>
            </a:r>
            <a:r>
              <a:rPr>
                <a:solidFill>
                  <a:schemeClr val="dk1"/>
                </a:solidFill>
              </a:rPr>
              <a:t> ng magulang- si Maam Ellen- para iparamdam na nakatuon ang atensyon niya sa kanya. </a:t>
            </a:r>
            <a:endParaRPr sz="1200">
              <a:solidFill>
                <a:schemeClr val="dk1"/>
              </a:solidFill>
            </a:endParaRPr>
          </a:p>
          <a:p>
            <a:pPr indent="0" lvl="0" marL="457200" rtl="0" algn="just">
              <a:lnSpc>
                <a:spcPct val="100000"/>
              </a:lnSpc>
              <a:spcBef>
                <a:spcPts val="1000"/>
              </a:spcBef>
              <a:spcAft>
                <a:spcPts val="0"/>
              </a:spcAft>
              <a:buClr>
                <a:schemeClr val="dk1"/>
              </a:buClr>
              <a:buSzPts val="1100"/>
              <a:buFont typeface="Arial"/>
              <a:buNone/>
              <a:defRPr sz="1200"/>
            </a:pPr>
            <a:r>
              <a:rPr>
                <a:solidFill>
                  <a:srgbClr val="ED5F5B"/>
                </a:solidFill>
              </a:rPr>
              <a:t>➡️ </a:t>
            </a:r>
            <a:r>
              <a:rPr>
                <a:solidFill>
                  <a:schemeClr val="dk1"/>
                </a:solidFill>
              </a:rPr>
              <a:t>Maaari ding ipahiwatig ang pagtanggap sa pamamagitan ng </a:t>
            </a:r>
            <a:r>
              <a:rPr>
                <a:solidFill>
                  <a:srgbClr val="ED5F5B"/>
                </a:solidFill>
              </a:rPr>
              <a:t>➡️ </a:t>
            </a:r>
            <a:r>
              <a:rPr b="1">
                <a:solidFill>
                  <a:schemeClr val="dk1"/>
                </a:solidFill>
              </a:rPr>
              <a:t>pag-uulit o pagparaphrase</a:t>
            </a:r>
            <a:r>
              <a:rPr>
                <a:solidFill>
                  <a:schemeClr val="dk1"/>
                </a:solidFill>
              </a:rPr>
              <a:t> ng facilitator sa ibinahagi ng magulang. </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chemeClr val="dk1"/>
                </a:solidFill>
              </a:defRPr>
            </a:pPr>
            <a:r>
              <a:t>Tandaan na maaring gumamit din ng </a:t>
            </a:r>
            <a:r>
              <a:rPr b="1"/>
              <a:t>body language</a:t>
            </a:r>
            <a:r>
              <a:t> para maipakita na binibigyan natin ng atensyon, respeto at pagtanggap ang mga magulang. Halimbawa nito ay ang pagmaintain ng eye-contact, pagtango kapag sumasang-ayon, at paggamit ng akmang tindig at tono ng boses kapag kausap sila. </a:t>
            </a:r>
            <a:endParaRPr sz="1200">
              <a:solidFill>
                <a:schemeClr val="dk1"/>
              </a:solidFill>
            </a:endParaRPr>
          </a:p>
          <a:p>
            <a:pPr indent="0" lvl="0" marL="0" rtl="0" algn="just">
              <a:lnSpc>
                <a:spcPct val="100000"/>
              </a:lnSpc>
              <a:spcBef>
                <a:spcPts val="1000"/>
              </a:spcBef>
              <a:spcAft>
                <a:spcPts val="0"/>
              </a:spcAft>
              <a:buClr>
                <a:schemeClr val="dk1"/>
              </a:buClr>
              <a:buSzPts val="1100"/>
              <a:buFont typeface="Arial"/>
              <a:buNone/>
              <a:defRPr sz="1200">
                <a:solidFill>
                  <a:schemeClr val="dk1"/>
                </a:solidFill>
              </a:defRPr>
            </a:pPr>
            <a:r>
              <a:rPr b="1"/>
              <a:t>Salamat </a:t>
            </a:r>
            <a:r>
              <a:t>po sa inyong obserbasyon at participation sa chat. Magpatuloy po tayo!</a:t>
            </a:r>
            <a:endParaRPr sz="1200">
              <a:solidFill>
                <a:schemeClr val="dk1"/>
              </a:solidFill>
            </a:endParaRPr>
          </a:p>
          <a:p>
            <a:pPr indent="0" lvl="0" marL="0" rtl="0" algn="l">
              <a:lnSpc>
                <a:spcPct val="100000"/>
              </a:lnSpc>
              <a:spcBef>
                <a:spcPts val="1000"/>
              </a:spcBef>
              <a:spcAft>
                <a:spcPts val="0"/>
              </a:spcAft>
              <a:buClr>
                <a:schemeClr val="dk1"/>
              </a:buClr>
              <a:buSzPts val="1100"/>
              <a:buFont typeface="Arial"/>
              <a:buNone/>
              <a:defRPr sz="1200">
                <a:solidFill>
                  <a:srgbClr val="ED5F5B"/>
                </a:solidFill>
              </a:defRPr>
            </a:pPr>
            <a:r>
              <a:rPr b="1"/>
              <a:t>[</a:t>
            </a:r>
            <a:r>
              <a:t>➡️ </a:t>
            </a:r>
            <a:r>
              <a:rPr b="1"/>
              <a:t>NEXT SLIDE]</a:t>
            </a:r>
            <a:endParaRPr sz="1200">
              <a:solidFill>
                <a:srgbClr val="A1E8D9"/>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endParaRPr sz="1200">
              <a:solidFill>
                <a:schemeClr val="dk1"/>
              </a:solidFill>
            </a:endParaRPr>
          </a:p>
          <a:p>
            <a:pPr indent="0" lvl="0" marL="0" rtl="0" algn="l">
              <a:lnSpc>
                <a:spcPct val="100000"/>
              </a:lnSpc>
              <a:spcBef>
                <a:spcPts val="0"/>
              </a:spcBef>
              <a:spcAft>
                <a:spcPts val="0"/>
              </a:spcAft>
              <a:buNone/>
            </a:pPr>
            <a:endParaRPr sz="12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b52f69b49c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b52f69b49c_1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672cfc2c3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44" name="Google Shape;1144;g2672cfc2c3f_0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67827957df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p>
        </p:txBody>
      </p:sp>
      <p:sp>
        <p:nvSpPr>
          <p:cNvPr id="1151" name="Google Shape;1151;g267827957df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15000"/>
              </a:lnSpc>
              <a:spcBef>
                <a:spcPts val="800"/>
              </a:spcBef>
              <a:spcAft>
                <a:spcPts val="0"/>
              </a:spcAft>
              <a:buSzPts val="1100"/>
              <a:buChar char="●"/>
              <a:defRPr/>
            </a:lvl1pPr>
            <a:lvl2pPr indent="-298450" lvl="1" marL="914400" algn="l">
              <a:lnSpc>
                <a:spcPct val="115000"/>
              </a:lnSpc>
              <a:spcBef>
                <a:spcPts val="800"/>
              </a:spcBef>
              <a:spcAft>
                <a:spcPts val="0"/>
              </a:spcAft>
              <a:buSzPts val="1100"/>
              <a:buChar char="○"/>
              <a:defRPr/>
            </a:lvl2pPr>
            <a:lvl3pPr indent="-298450" lvl="2" marL="1371600" algn="l">
              <a:lnSpc>
                <a:spcPct val="115000"/>
              </a:lnSpc>
              <a:spcBef>
                <a:spcPts val="800"/>
              </a:spcBef>
              <a:spcAft>
                <a:spcPts val="0"/>
              </a:spcAft>
              <a:buSzPts val="1100"/>
              <a:buChar char="■"/>
              <a:defRPr/>
            </a:lvl3pPr>
            <a:lvl4pPr indent="-298450" lvl="3" marL="1828800" algn="l">
              <a:lnSpc>
                <a:spcPct val="115000"/>
              </a:lnSpc>
              <a:spcBef>
                <a:spcPts val="800"/>
              </a:spcBef>
              <a:spcAft>
                <a:spcPts val="0"/>
              </a:spcAft>
              <a:buSzPts val="1100"/>
              <a:buChar char="●"/>
              <a:defRPr/>
            </a:lvl4pPr>
            <a:lvl5pPr indent="-298450" lvl="4" marL="2286000" algn="l">
              <a:lnSpc>
                <a:spcPct val="115000"/>
              </a:lnSpc>
              <a:spcBef>
                <a:spcPts val="800"/>
              </a:spcBef>
              <a:spcAft>
                <a:spcPts val="0"/>
              </a:spcAft>
              <a:buSzPts val="1100"/>
              <a:buChar char="○"/>
              <a:defRPr/>
            </a:lvl5pPr>
            <a:lvl6pPr indent="-298450" lvl="5" marL="2743200" algn="l">
              <a:lnSpc>
                <a:spcPct val="115000"/>
              </a:lnSpc>
              <a:spcBef>
                <a:spcPts val="800"/>
              </a:spcBef>
              <a:spcAft>
                <a:spcPts val="0"/>
              </a:spcAft>
              <a:buSzPts val="1100"/>
              <a:buChar char="■"/>
              <a:defRPr/>
            </a:lvl6pPr>
            <a:lvl7pPr indent="-298450" lvl="6" marL="3200400" algn="l">
              <a:lnSpc>
                <a:spcPct val="115000"/>
              </a:lnSpc>
              <a:spcBef>
                <a:spcPts val="800"/>
              </a:spcBef>
              <a:spcAft>
                <a:spcPts val="0"/>
              </a:spcAft>
              <a:buSzPts val="1100"/>
              <a:buChar char="●"/>
              <a:defRPr/>
            </a:lvl7pPr>
            <a:lvl8pPr indent="-298450" lvl="7" marL="3657600" algn="l">
              <a:lnSpc>
                <a:spcPct val="115000"/>
              </a:lnSpc>
              <a:spcBef>
                <a:spcPts val="800"/>
              </a:spcBef>
              <a:spcAft>
                <a:spcPts val="0"/>
              </a:spcAft>
              <a:buSzPts val="1100"/>
              <a:buChar char="○"/>
              <a:defRPr/>
            </a:lvl8pPr>
            <a:lvl9pPr indent="-298450" lvl="8" marL="4114800" algn="l">
              <a:lnSpc>
                <a:spcPct val="115000"/>
              </a:lnSpc>
              <a:spcBef>
                <a:spcPts val="800"/>
              </a:spcBef>
              <a:spcAft>
                <a:spcPts val="0"/>
              </a:spcAft>
              <a:buSzPts val="1100"/>
              <a:buChar char="■"/>
              <a:defRPr/>
            </a:lvl9pPr>
          </a:lstStyle>
          <a:p/>
        </p:txBody>
      </p:sp>
      <p:sp>
        <p:nvSpPr>
          <p:cNvPr id="53" name="Google Shape;53;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cxnSp>
        <p:nvCxnSpPr>
          <p:cNvPr id="57" name="Google Shape;57;p14"/>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58" name="Google Shape;58;p14"/>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59" name="Google Shape;59;p14"/>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0" name="Google Shape;60;p14"/>
          <p:cNvPicPr preferRelativeResize="0"/>
          <p:nvPr/>
        </p:nvPicPr>
        <p:blipFill>
          <a:blip r:embed="rId1">
            <a:alphaModFix/>
          </a:blip>
          <a:stretch>
            <a:fillRect/>
          </a:stretch>
        </p:blipFill>
        <p:spPr>
          <a:xfrm>
            <a:off x="8158723" y="4631300"/>
            <a:ext cx="363065" cy="383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cxnSp>
        <p:nvCxnSpPr>
          <p:cNvPr id="64" name="Google Shape;64;p17"/>
          <p:cNvCxnSpPr/>
          <p:nvPr/>
        </p:nvCxnSpPr>
        <p:spPr>
          <a:xfrm flipH="1">
            <a:off x="0" y="4816973"/>
            <a:ext cx="8077200" cy="11700"/>
          </a:xfrm>
          <a:prstGeom prst="straightConnector1">
            <a:avLst/>
          </a:prstGeom>
          <a:noFill/>
          <a:ln cap="flat" cmpd="sng" w="9525">
            <a:solidFill>
              <a:srgbClr val="0C3F62"/>
            </a:solidFill>
            <a:prstDash val="solid"/>
            <a:round/>
            <a:headEnd len="sm" w="sm" type="none"/>
            <a:tailEnd len="sm" w="sm" type="none"/>
          </a:ln>
        </p:spPr>
      </p:cxnSp>
      <p:sp>
        <p:nvSpPr>
          <p:cNvPr id="65" name="Google Shape;65;p17"/>
          <p:cNvSpPr txBox="1"/>
          <p:nvPr/>
        </p:nvSpPr>
        <p:spPr>
          <a:xfrm>
            <a:off x="6280602" y="4861798"/>
            <a:ext cx="2743200" cy="269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C3F62"/>
                </a:solidFill>
                <a:latin typeface="Arial"/>
                <a:ea typeface="Arial"/>
                <a:cs typeface="Arial"/>
                <a:sym typeface="Arial"/>
              </a:rPr>
              <a:t>‹#›</a:t>
            </a:fld>
            <a:endParaRPr b="0" i="0" sz="1000" u="none" cap="none" strike="noStrike">
              <a:solidFill>
                <a:srgbClr val="0C3F62"/>
              </a:solidFill>
              <a:latin typeface="Arial"/>
              <a:ea typeface="Arial"/>
              <a:cs typeface="Arial"/>
              <a:sym typeface="Arial"/>
            </a:endParaRPr>
          </a:p>
        </p:txBody>
      </p:sp>
      <p:cxnSp>
        <p:nvCxnSpPr>
          <p:cNvPr id="66" name="Google Shape;66;p17"/>
          <p:cNvCxnSpPr/>
          <p:nvPr/>
        </p:nvCxnSpPr>
        <p:spPr>
          <a:xfrm rot="10800000">
            <a:off x="8521800" y="4828880"/>
            <a:ext cx="622200" cy="0"/>
          </a:xfrm>
          <a:prstGeom prst="straightConnector1">
            <a:avLst/>
          </a:prstGeom>
          <a:noFill/>
          <a:ln cap="flat" cmpd="sng" w="9525">
            <a:solidFill>
              <a:srgbClr val="0C3F62"/>
            </a:solidFill>
            <a:prstDash val="solid"/>
            <a:round/>
            <a:headEnd len="sm" w="sm" type="none"/>
            <a:tailEnd len="sm" w="sm" type="none"/>
          </a:ln>
        </p:spPr>
      </p:cxnSp>
      <p:pic>
        <p:nvPicPr>
          <p:cNvPr id="67" name="Google Shape;67;p17"/>
          <p:cNvPicPr preferRelativeResize="0"/>
          <p:nvPr/>
        </p:nvPicPr>
        <p:blipFill rotWithShape="1">
          <a:blip r:embed="rId1">
            <a:alphaModFix/>
          </a:blip>
          <a:srcRect b="0" l="0" r="0" t="0"/>
          <a:stretch/>
        </p:blipFill>
        <p:spPr>
          <a:xfrm>
            <a:off x="8097460" y="4610201"/>
            <a:ext cx="424318" cy="4350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hyperlink" Target="https://docs.google.com/forms/d/e/1FAIpQLScWvUZ35viuhsB6T2fkKXucgD0YYU3foYiwUUVGdCEx73udFw/viewfor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nurturing-care.org/malaysia-2023"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50.png"/><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9.png"/><Relationship Id="rId8"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52.jp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comments" Target="../comments/commen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hyperlink" Target="https://docs.google.com/document/d/1of2h-9sOEUhLI2X4kjyLeGry_GidzA7mYlxwo6yWBuA/edit#heading=h.4uhrm6x340sr" TargetMode="External"/><Relationship Id="rId4" Type="http://schemas.openxmlformats.org/officeDocument/2006/relationships/hyperlink" Target="https://docs.google.com/document/d/1of2h-9sOEUhLI2X4kjyLeGry_GidzA7mYlxwo6yWBuA/edit#heading=h.2afmg28" TargetMode="External"/><Relationship Id="rId5" Type="http://schemas.openxmlformats.org/officeDocument/2006/relationships/hyperlink" Target="https://docs.google.com/document/d/1of2h-9sOEUhLI2X4kjyLeGry_GidzA7mYlxwo6yWBuA/edit#heading=h.bxndpn5da3e0"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55.png"/><Relationship Id="rId5"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comments" Target="../comments/commen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comments" Target="../comments/commen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comments" Target="../comments/commen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7.jpg"/><Relationship Id="rId4" Type="http://schemas.openxmlformats.org/officeDocument/2006/relationships/image" Target="../media/image2.png"/><Relationship Id="rId5" Type="http://schemas.openxmlformats.org/officeDocument/2006/relationships/image" Target="../media/image3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comments" Target="../comments/commen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comments" Target="../comments/comment8.xml"/><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comments" Target="../comments/comment9.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comments" Target="../comments/comment10.xml"/><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44.png"/><Relationship Id="rId4"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comments" Target="../comments/commen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20"/>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5" name="Google Shape;75;p20"/>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1</a:t>
            </a:r>
            <a:endParaRPr b="1" i="0" sz="2300" u="none" cap="none" strike="noStrike">
              <a:solidFill>
                <a:srgbClr val="0B4060"/>
              </a:solidFill>
              <a:latin typeface="Noto Sans"/>
              <a:ea typeface="Noto Sans"/>
              <a:cs typeface="Noto Sans"/>
              <a:sym typeface="Noto Sans"/>
            </a:endParaRPr>
          </a:p>
        </p:txBody>
      </p:sp>
      <p:pic>
        <p:nvPicPr>
          <p:cNvPr id="76" name="Google Shape;76;p20"/>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 name="Google Shape;77;p20"/>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54" name="Shape 154"/>
        <p:cNvGrpSpPr/>
        <p:nvPr/>
      </p:nvGrpSpPr>
      <p:grpSpPr>
        <a:xfrm>
          <a:off x="0" y="0"/>
          <a:ext cx="0" cy="0"/>
          <a:chOff x="0" y="0"/>
          <a:chExt cx="0" cy="0"/>
        </a:xfrm>
      </p:grpSpPr>
      <p:sp>
        <p:nvSpPr>
          <p:cNvPr id="155" name="Google Shape;155;p29"/>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Comparte tus retos y desafíos</a:t>
            </a:r>
            <a:endParaRPr b="1" sz="60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9"/>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Ya sabes cómo son los adolescentes, es solo una fase.</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Suena complicado y desafiante. ¿Puedes compartir algún momento en el que estuviera de mal humor o susceptible?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lo pienses mucho, lo primero que te venga a la mente. Alégrate de que no estén haciendo algo arriesgado.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61" name="Google Shape;1161;p11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2" name="Google Shape;1162;p11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20"/>
          <p:cNvSpPr txBox="1"/>
          <p:nvPr/>
        </p:nvSpPr>
        <p:spPr>
          <a:xfrm>
            <a:off x="269600" y="972075"/>
            <a:ext cx="7962000" cy="316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entiendo por qué mi adolescente está tan susceptible últimamente!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Suena complicado y desafiante. ¿Puedes compartir algún momento en el que estuviera de mal humor o susceptible?</a:t>
            </a:r>
            <a:endParaRPr sz="1900">
              <a:solidFill>
                <a:srgbClr val="00969B"/>
              </a:solidFill>
              <a:latin typeface="Noto Sans"/>
              <a:ea typeface="Noto Sans"/>
              <a:cs typeface="Noto Sans"/>
              <a:sym typeface="Noto Sans"/>
            </a:endParaRPr>
          </a:p>
          <a:p>
            <a:pPr indent="0" lvl="0" marL="228600" rtl="0" algn="l">
              <a:spcBef>
                <a:spcPts val="1000"/>
              </a:spcBef>
              <a:spcAft>
                <a:spcPts val="0"/>
              </a:spcAft>
              <a:buNone/>
              <a:defRPr i="1" sz="1700">
                <a:solidFill>
                  <a:srgbClr val="113D5C"/>
                </a:solidFill>
                <a:latin typeface="Noto Sans"/>
                <a:ea typeface="Noto Sans"/>
                <a:cs typeface="Noto Sans"/>
                <a:sym typeface="Noto Sans"/>
              </a:defRPr>
            </a:pPr>
            <a:r>
              <a:t>Cuando el adolescente parece distanciarse, dedicar tiempo a entender los motivos por los que se comporta así es crucial para los padres, madres o cuidadores. Explora cómo podría haberse sentido el adolescente usando preguntas abiertas. </a:t>
            </a:r>
            <a:endParaRPr i="1" sz="1700">
              <a:solidFill>
                <a:srgbClr val="113D5C"/>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Las soluciones simples pueden no abarcar la complejidad de sus sentimientos y situaciones, y pueden conducir a una mala relación entre el adolescente y el padre, la madre o los cuidadores. </a:t>
            </a:r>
            <a:endParaRPr i="1" sz="1700">
              <a:solidFill>
                <a:srgbClr val="113D5C"/>
              </a:solidFill>
              <a:latin typeface="Noto Sans"/>
              <a:ea typeface="Noto Sans"/>
              <a:cs typeface="Noto Sans"/>
              <a:sym typeface="Noto Sans"/>
            </a:endParaRPr>
          </a:p>
        </p:txBody>
      </p:sp>
      <p:sp>
        <p:nvSpPr>
          <p:cNvPr id="1168" name="Google Shape;1168;p12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69" name="Google Shape;1169;p12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1"/>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Tal vez no puedas verlo todavía. Sigue intentándolo.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que te sientas así, sigue adelante con el curso.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75" name="Google Shape;1175;p12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76" name="Google Shape;1176;p12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2"/>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Creo que este curso no está relacionado con mi vida y mis problemas.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Entiendo que pueda parecer algo nuevo. ¿Puedes compartir más información sobre los problemas con los que estás luchando?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Si los participantes sienten que los conceptos del programa están desconectados de su vida, no pasa nada. Explorar sus luchas puede ayudar a reducir esa distancia y hacer que el programa sea más relevante para sus experiencias.</a:t>
            </a:r>
            <a:endParaRPr i="1" sz="1700">
              <a:solidFill>
                <a:srgbClr val="113D5C"/>
              </a:solidFill>
              <a:latin typeface="Noto Sans"/>
              <a:ea typeface="Noto Sans"/>
              <a:cs typeface="Noto Sans"/>
              <a:sym typeface="Noto Sans"/>
            </a:endParaRPr>
          </a:p>
        </p:txBody>
      </p:sp>
      <p:sp>
        <p:nvSpPr>
          <p:cNvPr id="1182" name="Google Shape;1182;p12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83" name="Google Shape;1183;p12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3"/>
          <p:cNvSpPr txBox="1"/>
          <p:nvPr/>
        </p:nvSpPr>
        <p:spPr>
          <a:xfrm>
            <a:off x="269600" y="972075"/>
            <a:ext cx="7962000" cy="315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Me alegro de haber podido ayudar. Recuerda que cuentas con apoyo y que no pasa nada si pides ayuda.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Con el tiempo vas a ir aprendiendo a resolver las dificultades.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hay problema, eres una persona fuerte. No necesitas mucha ayuda. </a:t>
            </a:r>
            <a:endParaRPr sz="1900">
              <a:solidFill>
                <a:srgbClr val="113D5C"/>
              </a:solidFill>
              <a:latin typeface="Noto Sans"/>
              <a:ea typeface="Noto Sans"/>
              <a:cs typeface="Noto Sans"/>
              <a:sym typeface="Noto Sans"/>
            </a:endParaRPr>
          </a:p>
          <a:p>
            <a:pPr indent="0" lvl="0" marL="0" rtl="0" algn="l">
              <a:lnSpc>
                <a:spcPct val="150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189" name="Google Shape;1189;p12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0" name="Google Shape;1190;p12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24"/>
          <p:cNvSpPr txBox="1"/>
          <p:nvPr/>
        </p:nvSpPr>
        <p:spPr>
          <a:xfrm>
            <a:off x="269600" y="972075"/>
            <a:ext cx="7962000" cy="251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Gracias por la plática. Agradezco el apoyo. </a:t>
            </a:r>
            <a:endParaRPr b="1" sz="1700">
              <a:solidFill>
                <a:srgbClr val="DB3514"/>
              </a:solidFil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Me alegro de haber podido ayudar. Recuerda que cuentas con apoyo y que no pasa nada si pides ayuda.</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Al enfatizar la empatía en nuestras respuestas, creamos un espacio en el que las personas se sienten escuchadas, apoyadas y motivadas a buscar ayuda cuando es necesario.</a:t>
            </a:r>
            <a:endParaRPr i="1" sz="1700">
              <a:solidFill>
                <a:srgbClr val="113D5C"/>
              </a:solidFill>
              <a:latin typeface="Noto Sans"/>
              <a:ea typeface="Noto Sans"/>
              <a:cs typeface="Noto Sans"/>
              <a:sym typeface="Noto Sans"/>
            </a:endParaRPr>
          </a:p>
        </p:txBody>
      </p:sp>
      <p:sp>
        <p:nvSpPr>
          <p:cNvPr id="1196" name="Google Shape;1196;p12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97" name="Google Shape;1197;p12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1201" name="Shape 1201"/>
        <p:cNvGrpSpPr/>
        <p:nvPr/>
      </p:nvGrpSpPr>
      <p:grpSpPr>
        <a:xfrm>
          <a:off x="0" y="0"/>
          <a:ext cx="0" cy="0"/>
          <a:chOff x="0" y="0"/>
          <a:chExt cx="0" cy="0"/>
        </a:xfrm>
      </p:grpSpPr>
      <p:sp>
        <p:nvSpPr>
          <p:cNvPr id="1202" name="Google Shape;1202;p125"/>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7: Safeguarding</a:t>
            </a:r>
            <a:endParaRPr b="1" sz="5000">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26"/>
          <p:cNvSpPr txBox="1"/>
          <p:nvPr/>
        </p:nvSpPr>
        <p:spPr>
          <a:xfrm>
            <a:off x="269600" y="972075"/>
            <a:ext cx="7962000" cy="2816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significa "salvaguardar"?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Proteger la salud, el bienestar y los derechos humanos de todas las personas, garantizando una vida libre de daños, abusos y negligencias.</a:t>
            </a:r>
            <a:endParaRPr sz="1600">
              <a:solidFill>
                <a:schemeClr val="accent5"/>
              </a:solidFil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sz="1600">
                <a:solidFill>
                  <a:schemeClr val="accent5"/>
                </a:solidFill>
              </a:defRPr>
            </a:pPr>
            <a:r>
              <a:t>Independientemente de su edad, identidad de género, discapacidad, orientación sexual, religión u origen étnico, todas las personas que participan en nuestro programa tienen derecho a ser protegidas contra cualquier forma de daño, abuso, negligencia y explotación por parte de cualquier persona asociada.</a:t>
            </a:r>
            <a:endParaRPr b="0" i="0" sz="1600" u="none" cap="none" strike="noStrike">
              <a:solidFill>
                <a:schemeClr val="accent5"/>
              </a:solidFill>
              <a:latin typeface="Arial"/>
              <a:ea typeface="Arial"/>
              <a:cs typeface="Arial"/>
              <a:sym typeface="Arial"/>
            </a:endParaRPr>
          </a:p>
        </p:txBody>
      </p:sp>
      <p:sp>
        <p:nvSpPr>
          <p:cNvPr id="1208" name="Google Shape;1208;p12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09" name="Google Shape;1209;p12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las Infancias y Adolescencias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27"/>
          <p:cNvSpPr txBox="1"/>
          <p:nvPr/>
        </p:nvSpPr>
        <p:spPr>
          <a:xfrm>
            <a:off x="297300" y="790125"/>
            <a:ext cx="8549400" cy="417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Comprender el abuso, la negligencia y la explotación</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El abuso</a:t>
            </a:r>
            <a:r>
              <a:t> se refiere a un acto deliberado de maltrato que puede dañar la seguridad, el bienestar, la dignidad y el desarrollo del niño o niña. El abuso incluye todas las formas de maltrato físico, sexual, psicológico y emocional.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rPr b="1"/>
              <a:t>Violencia contra los niños </a:t>
            </a:r>
            <a:r>
              <a:t>se define como formas de violencia física o mental, daños y abusos, negligencia o trato negligente o malos tratos o explotación, incluidos los abusos sexuales. (Oficina del Alto Comisionado para los Derechos Humanos, 1990, Artículo 19)</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defRPr>
                <a:solidFill>
                  <a:schemeClr val="accent5"/>
                </a:solidFill>
              </a:defRPr>
            </a:pPr>
            <a:r>
              <a:t> </a:t>
            </a:r>
            <a:r>
              <a:rPr b="1"/>
              <a:t>La explotación infantil </a:t>
            </a:r>
            <a:r>
              <a:t>se refiere a la utilización del niño o niña para su beneficio económico o sexual, para su gratificación o lucro, que a menudo da lugar a un trato injusto, cruel y perjudicial para el niño. (Definición de Save the Children)</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p:txBody>
      </p:sp>
      <p:sp>
        <p:nvSpPr>
          <p:cNvPr id="1215" name="Google Shape;1215;p12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16" name="Google Shape;1216;p12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8"/>
          <p:cNvSpPr txBox="1"/>
          <p:nvPr/>
        </p:nvSpPr>
        <p:spPr>
          <a:xfrm>
            <a:off x="297300" y="790125"/>
            <a:ext cx="8549400" cy="287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Informar sobre Acusaciones de Explotación y Denuncias de Abuso Sexual contra empleados de PLH: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a:solidFill>
                  <a:schemeClr val="accent5"/>
                </a:solidFill>
              </a:defRPr>
            </a:pPr>
            <a:r>
              <a:t>PLH y sus socios disponen de mecanismos y procedimientos seguros, confidenciales y accesibles para que el personal, los beneficiarios y las comunidades, incluidos los niños u niñas, informen sobre denuncias de Abuso y Explotación Sexual.</a:t>
            </a:r>
            <a:endParaRPr>
              <a:solidFill>
                <a:schemeClr val="accent5"/>
              </a:solidFill>
            </a:endParaRPr>
          </a:p>
          <a:p>
            <a:pPr indent="0" lvl="0" marL="0" marR="0" rtl="0" algn="l">
              <a:lnSpc>
                <a:spcPct val="150000"/>
              </a:lnSpc>
              <a:spcBef>
                <a:spcPts val="0"/>
              </a:spcBef>
              <a:spcAft>
                <a:spcPts val="0"/>
              </a:spcAft>
              <a:buNone/>
            </a:pPr>
            <a:endParaRPr>
              <a:solidFill>
                <a:schemeClr val="accent5"/>
              </a:solidFill>
            </a:endParaRPr>
          </a:p>
          <a:p>
            <a:pPr indent="0" lvl="0" marL="0" marR="0" rtl="0" algn="l">
              <a:lnSpc>
                <a:spcPct val="150000"/>
              </a:lnSpc>
              <a:spcBef>
                <a:spcPts val="0"/>
              </a:spcBef>
              <a:spcAft>
                <a:spcPts val="0"/>
              </a:spcAft>
              <a:buNone/>
            </a:pPr>
            <a:r>
              <a:rPr>
                <a:solidFill>
                  <a:schemeClr val="accent5"/>
                </a:solidFill>
              </a:rPr>
              <a:t>Los miembros de PLH se comprometen a proteger la identidad, privacidad y seguridad de cualquier persona que presente denuncias sobre AES relacionadas con la organización.</a:t>
            </a:r>
            <a:br>
              <a:rPr lang="en-US">
                <a:solidFill>
                  <a:schemeClr val="accent5"/>
                </a:solidFill>
              </a:rPr>
            </a:br>
            <a:br>
              <a:rPr lang="en-US">
                <a:solidFill>
                  <a:schemeClr val="accent5"/>
                </a:solidFill>
              </a:rPr>
            </a:br>
            <a:r>
              <a:rPr b="1">
                <a:solidFill>
                  <a:schemeClr val="accent5"/>
                </a:solidFill>
              </a:rPr>
              <a:t>Si tienes alguna denuncia sobre AES contra PLH, puedes </a:t>
            </a:r>
            <a:r>
              <a:rPr b="1" u="sng">
                <a:solidFill>
                  <a:schemeClr val="hlink"/>
                </a:solidFill>
                <a:hlinkClick r:id="rId3"/>
              </a:rPr>
              <a:t>llenar este formulario</a:t>
            </a:r>
            <a:endParaRPr b="1">
              <a:solidFill>
                <a:schemeClr val="accent5"/>
              </a:solidFill>
            </a:endParaRPr>
          </a:p>
        </p:txBody>
      </p:sp>
      <p:sp>
        <p:nvSpPr>
          <p:cNvPr id="1222" name="Google Shape;1222;p12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23" name="Google Shape;1223;p12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0"/>
          <p:cNvPicPr preferRelativeResize="0"/>
          <p:nvPr/>
        </p:nvPicPr>
        <p:blipFill rotWithShape="1">
          <a:blip r:embed="rId3">
            <a:alphaModFix/>
          </a:blip>
          <a:srcRect b="0" l="0" r="0" t="0"/>
          <a:stretch/>
        </p:blipFill>
        <p:spPr>
          <a:xfrm>
            <a:off x="4647576" y="479324"/>
            <a:ext cx="4368200" cy="4295225"/>
          </a:xfrm>
          <a:prstGeom prst="rect">
            <a:avLst/>
          </a:prstGeom>
          <a:noFill/>
          <a:ln>
            <a:noFill/>
          </a:ln>
        </p:spPr>
      </p:pic>
      <p:sp>
        <p:nvSpPr>
          <p:cNvPr id="161" name="Google Shape;161;p30"/>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62" name="Google Shape;162;p30"/>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Antecedentes</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338575" y="803100"/>
            <a:ext cx="4562700" cy="356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defRPr b="1" sz="1200">
                <a:solidFill>
                  <a:srgbClr val="123D5D"/>
                </a:solidFill>
              </a:defRPr>
            </a:pPr>
            <a:r>
              <a:rPr>
                <a:latin typeface="Arial"/>
                <a:ea typeface="Arial"/>
                <a:cs typeface="Arial"/>
                <a:sym typeface="Arial"/>
              </a:rPr>
              <a:t>En </a:t>
            </a:r>
            <a:r>
              <a:t>México, </a:t>
            </a:r>
            <a:endParaRPr b="1" i="0" sz="1200" u="none" cap="none" strike="noStrike">
              <a:solidFill>
                <a:srgbClr val="123D5D"/>
              </a:solidFill>
              <a:latin typeface="Arial"/>
              <a:ea typeface="Arial"/>
              <a:cs typeface="Arial"/>
              <a:sym typeface="Aria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15% de los jóvenes en México experimentan problemas de salud mental y 31% de los adolescentes presentan al menos un síntoma de depresión</a:t>
            </a:r>
            <a:endParaRPr i="0" sz="1200" u="none" cap="none" strike="noStrike">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El 16,7% de los adultos mexicanos presentan síntomas de depresión.</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El acoso (bullying) y la violencia son los problemas que más se presentan en los niveles escolares de primaria, secundaria y preparatoria.</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La enfermedad mental en niños se asocia con problemas de aprendizaje, afectaciones en el desarrollo y consumo de sustancias.</a:t>
            </a:r>
            <a:endParaRPr sz="1200">
              <a:solidFill>
                <a:srgbClr val="123D5D"/>
              </a:solidFill>
            </a:endParaRPr>
          </a:p>
          <a:p>
            <a:pPr indent="-304800" lvl="0" marL="457200" marR="0" rtl="0" algn="l">
              <a:lnSpc>
                <a:spcPct val="100000"/>
              </a:lnSpc>
              <a:spcBef>
                <a:spcPts val="1000"/>
              </a:spcBef>
              <a:spcAft>
                <a:spcPts val="0"/>
              </a:spcAft>
              <a:buClr>
                <a:srgbClr val="123D5D"/>
              </a:buClr>
              <a:buSzPts val="1200"/>
              <a:buChar char="●"/>
              <a:defRPr sz="1200">
                <a:solidFill>
                  <a:srgbClr val="123D5D"/>
                </a:solidFill>
              </a:defRPr>
            </a:pPr>
            <a:r>
              <a:t>Las intervenciones en donde participan los padres para mejorar la salud mental de sus niños y niñas tienen una base de evidencia sólida cuando se han aplicado en otros contextos.</a:t>
            </a:r>
            <a:endParaRPr sz="1200">
              <a:solidFill>
                <a:srgbClr val="123D5D"/>
              </a:solidFill>
            </a:endParaRPr>
          </a:p>
          <a:p>
            <a:pPr indent="0" lvl="0" marL="0" marR="0" rtl="0" algn="l">
              <a:lnSpc>
                <a:spcPct val="100000"/>
              </a:lnSpc>
              <a:spcBef>
                <a:spcPts val="1000"/>
              </a:spcBef>
              <a:spcAft>
                <a:spcPts val="0"/>
              </a:spcAft>
              <a:buNone/>
              <a:defRPr sz="1200">
                <a:solidFill>
                  <a:srgbClr val="123D5D"/>
                </a:solidFill>
                <a:latin typeface="Arial"/>
                <a:ea typeface="Arial"/>
                <a:cs typeface="Arial"/>
                <a:sym typeface="Arial"/>
              </a:defRPr>
            </a:pPr>
            <a:r>
              <a:rPr b="1"/>
              <a:t>Buenas noticias:</a:t>
            </a:r>
            <a:r>
              <a:t> Los programas de fortalecimiento familiar y de crianza son una estrategia eficaz. </a:t>
            </a:r>
            <a:endParaRPr b="0" i="0" sz="800" u="none" cap="none" strike="noStrike">
              <a:solidFill>
                <a:srgbClr val="000000"/>
              </a:solidFill>
              <a:latin typeface="Arial"/>
              <a:ea typeface="Arial"/>
              <a:cs typeface="Arial"/>
              <a:sym typeface="Arial"/>
            </a:endParaRPr>
          </a:p>
        </p:txBody>
      </p:sp>
      <p:sp>
        <p:nvSpPr>
          <p:cNvPr id="164" name="Google Shape;164;p30"/>
          <p:cNvSpPr txBox="1"/>
          <p:nvPr/>
        </p:nvSpPr>
        <p:spPr>
          <a:xfrm>
            <a:off x="5413200" y="4851000"/>
            <a:ext cx="300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defRPr sz="700">
                <a:solidFill>
                  <a:srgbClr val="123D5D"/>
                </a:solidFill>
                <a:latin typeface="Arial"/>
                <a:ea typeface="Arial"/>
                <a:cs typeface="Arial"/>
                <a:sym typeface="Arial"/>
              </a:defRPr>
            </a:pPr>
            <a:r>
              <a:t>OMS/UNICEF: INSPIRE (2016)</a:t>
            </a:r>
            <a:endParaRPr b="0" i="0" sz="700" u="none" cap="none" strike="noStrike">
              <a:solidFill>
                <a:schemeClr val="dk1"/>
              </a:solidFill>
              <a:latin typeface="Arial"/>
              <a:ea typeface="Arial"/>
              <a:cs typeface="Arial"/>
              <a:sym typeface="Arial"/>
            </a:endParaRPr>
          </a:p>
        </p:txBody>
      </p:sp>
      <p:sp>
        <p:nvSpPr>
          <p:cNvPr id="165" name="Google Shape;165;p30"/>
          <p:cNvSpPr txBox="1"/>
          <p:nvPr/>
        </p:nvSpPr>
        <p:spPr>
          <a:xfrm>
            <a:off x="404050" y="483570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defRPr sz="900">
                <a:solidFill>
                  <a:srgbClr val="013D5C"/>
                </a:solidFill>
                <a:latin typeface="Arial"/>
                <a:ea typeface="Arial"/>
                <a:cs typeface="Arial"/>
                <a:sym typeface="Arial"/>
              </a:defRPr>
            </a:pPr>
            <a:r>
              <a:rPr u="sng">
                <a:hlinkClick r:id="rId4">
                  <a:extLst>
                    <a:ext uri="{A12FA001-AC4F-418D-AE19-62706E023703}">
                      <ahyp:hlinkClr val="tx"/>
                    </a:ext>
                  </a:extLst>
                </a:hlinkClick>
              </a:rPr>
              <a:t>https://nurturing-care.org/malaysia-2023</a:t>
            </a:r>
            <a:r>
              <a:t> </a:t>
            </a:r>
            <a:endParaRPr b="0" i="0" sz="900" u="none" cap="none" strike="noStrike">
              <a:solidFill>
                <a:srgbClr val="013D5C"/>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9"/>
          <p:cNvSpPr txBox="1"/>
          <p:nvPr/>
        </p:nvSpPr>
        <p:spPr>
          <a:xfrm>
            <a:off x="297300" y="790125"/>
            <a:ext cx="8549400" cy="384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Salvaguardar y Proteger en el chatbot de Crianza con Conciencia+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Reconocimiento Automatizado de Riesgos:</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Chatbot usa procesos automatizados para identificar palabras clave de alto riesgo (por ejemplo, vómito, secuestro, abuso)</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Sistema de detección establecido para identificar y responder a situaciones de peligroso y violencia.</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Respuesta Empática del chatbot:</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Al detectar las palabras clave, el Chatbot proporciona una respuesta empática y motivadora.</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Garantiza un entorno de apoyo para las personas que revelan información sensible.</a:t>
            </a:r>
            <a:endParaRPr>
              <a:solidFill>
                <a:schemeClr val="accent5"/>
              </a:solidFill>
            </a:endParaRPr>
          </a:p>
          <a:p>
            <a:pPr indent="0" lvl="0" marL="0" marR="0" rtl="0" algn="l">
              <a:lnSpc>
                <a:spcPct val="150000"/>
              </a:lnSpc>
              <a:spcBef>
                <a:spcPts val="0"/>
              </a:spcBef>
              <a:spcAft>
                <a:spcPts val="0"/>
              </a:spcAft>
              <a:buNone/>
              <a:defRPr b="1">
                <a:solidFill>
                  <a:schemeClr val="accent5"/>
                </a:solidFill>
              </a:defRPr>
            </a:pPr>
            <a:r>
              <a:t>Ofrece asistencia:</a:t>
            </a:r>
            <a:endParaRPr b="1">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Ofrece datos de contacto para obtener ayuda profesional (por ejemplo, policía, ambulancia, líneas directas de ayuda).</a:t>
            </a:r>
            <a:endParaRPr>
              <a:solidFill>
                <a:schemeClr val="accent5"/>
              </a:solidFill>
            </a:endParaRPr>
          </a:p>
          <a:p>
            <a:pPr indent="-317500" lvl="0" marL="457200" marR="0" rtl="0" algn="l">
              <a:lnSpc>
                <a:spcPct val="150000"/>
              </a:lnSpc>
              <a:spcBef>
                <a:spcPts val="0"/>
              </a:spcBef>
              <a:spcAft>
                <a:spcPts val="0"/>
              </a:spcAft>
              <a:buClr>
                <a:schemeClr val="accent5"/>
              </a:buClr>
              <a:buSzPts val="1400"/>
              <a:buChar char="●"/>
              <a:defRPr>
                <a:solidFill>
                  <a:schemeClr val="accent5"/>
                </a:solidFill>
              </a:defRPr>
            </a:pPr>
            <a:r>
              <a:t>Incluye información sobre recursos de apoyo locales y líneas directas para remisiones por iniciativa propia.</a:t>
            </a:r>
            <a:endParaRPr>
              <a:solidFill>
                <a:schemeClr val="accent5"/>
              </a:solidFill>
            </a:endParaRPr>
          </a:p>
          <a:p>
            <a:pPr indent="0" lvl="0" marL="0" marR="0" rtl="0" algn="l">
              <a:lnSpc>
                <a:spcPct val="150000"/>
              </a:lnSpc>
              <a:spcBef>
                <a:spcPts val="0"/>
              </a:spcBef>
              <a:spcAft>
                <a:spcPts val="0"/>
              </a:spcAft>
              <a:buNone/>
              <a:defRPr i="1">
                <a:solidFill>
                  <a:schemeClr val="accent5"/>
                </a:solidFill>
              </a:defRPr>
            </a:pPr>
            <a:r>
              <a:t>Los participantes pueden acceder a apoyos de protección y salvaguarda simplemente escribiendo y mandando la palabra AYUDA en el chatbot de Crianza con Conciencia+.</a:t>
            </a:r>
            <a:endParaRPr>
              <a:solidFill>
                <a:schemeClr val="accent5"/>
              </a:solidFill>
            </a:endParaRPr>
          </a:p>
        </p:txBody>
      </p:sp>
      <p:sp>
        <p:nvSpPr>
          <p:cNvPr id="1229" name="Google Shape;1229;p12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0" name="Google Shape;1230;p12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0"/>
          <p:cNvSpPr txBox="1"/>
          <p:nvPr/>
        </p:nvSpPr>
        <p:spPr>
          <a:xfrm>
            <a:off x="297300" y="790125"/>
            <a:ext cx="85494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Conoce las Políticas de Salvaguarda para las Infancias y Adolescencias, además de los procedimientos de remisión de tu organización </a:t>
            </a:r>
            <a:endParaRPr b="1">
              <a:solidFill>
                <a:schemeClr val="accent5"/>
              </a:solidFill>
            </a:endParaRPr>
          </a:p>
          <a:p>
            <a:pPr indent="0" lvl="0" marL="0" rtl="0" algn="l">
              <a:lnSpc>
                <a:spcPct val="115000"/>
              </a:lnSpc>
              <a:spcBef>
                <a:spcPts val="1100"/>
              </a:spcBef>
              <a:spcAft>
                <a:spcPts val="0"/>
              </a:spcAft>
              <a:buClr>
                <a:schemeClr val="dk1"/>
              </a:buClr>
              <a:buSzPts val="1100"/>
              <a:buFont typeface="Arial"/>
              <a:buNone/>
              <a:defRPr sz="1500">
                <a:solidFill>
                  <a:srgbClr val="0D3F5E"/>
                </a:solidFill>
                <a:highlight>
                  <a:srgbClr val="FFFFFF"/>
                </a:highlight>
                <a:latin typeface="Roboto"/>
                <a:ea typeface="Roboto"/>
                <a:cs typeface="Roboto"/>
                <a:sym typeface="Roboto"/>
              </a:defRPr>
            </a:pPr>
            <a:r>
              <a:t>Los protocolos te indicarán qué hacer dentro de tu organización si un cuidador o una niña o un niño denuncian un abuso (por ejemplo, a quién denunciar, recursos internos para apoyar a la niña o el niño), así como la forma de recurrir a recursos externos (por ejemplo, vías locales de remisión y canalización, cuándo recurrir a las autoridades).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Es tu responsabilidad actuar independientemente de si estás respondiendo a revelaciones de abusos pasados y/o presentes. </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defRPr sz="1500">
                <a:solidFill>
                  <a:srgbClr val="0D3F5E"/>
                </a:solidFill>
                <a:highlight>
                  <a:srgbClr val="FFFFFF"/>
                </a:highlight>
                <a:latin typeface="Roboto"/>
                <a:ea typeface="Roboto"/>
                <a:cs typeface="Roboto"/>
                <a:sym typeface="Roboto"/>
              </a:defRPr>
            </a:pPr>
            <a:r>
              <a:t>Sin embargo, no eres responsable de resolver la situación por propia tu cuenta. Es importante que hables de la situación con tu supervisor para acordar qué pasos dar a continuación.</a:t>
            </a:r>
            <a:endParaRPr b="1">
              <a:solidFill>
                <a:schemeClr val="accent5"/>
              </a:solidFill>
            </a:endParaRPr>
          </a:p>
        </p:txBody>
      </p:sp>
      <p:sp>
        <p:nvSpPr>
          <p:cNvPr id="1236" name="Google Shape;1236;p13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37" name="Google Shape;1237;p13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1"/>
          <p:cNvSpPr txBox="1"/>
          <p:nvPr/>
        </p:nvSpPr>
        <p:spPr>
          <a:xfrm>
            <a:off x="297300" y="790125"/>
            <a:ext cx="8549400" cy="276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¿Cuál es tu responsabilidad durante la sesión de chat presencial y en línea? </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0" lvl="0" marL="0" marR="0" rtl="0" algn="l">
              <a:lnSpc>
                <a:spcPct val="150000"/>
              </a:lnSpc>
              <a:spcBef>
                <a:spcPts val="0"/>
              </a:spcBef>
              <a:spcAft>
                <a:spcPts val="0"/>
              </a:spcAft>
              <a:buNone/>
              <a:defRPr b="1">
                <a:solidFill>
                  <a:schemeClr val="accent5"/>
                </a:solidFill>
              </a:defRPr>
            </a:pPr>
            <a:r>
              <a:t>Asegúrate de que los padres, madres y cuidadores sepan que eres alguien que puede ayudarles</a:t>
            </a:r>
            <a:endParaRPr b="1">
              <a:solidFill>
                <a:schemeClr val="accent5"/>
              </a:solidFill>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Los padres, madres y cuidadores que participan en tus sesiones deben saber que pueden acudir a ti en busca de ayuda, independientemente de cuándo se dieron los abusos.</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defRPr sz="1500">
                <a:solidFill>
                  <a:srgbClr val="0D3F5E"/>
                </a:solidFill>
                <a:highlight>
                  <a:srgbClr val="FFFFFF"/>
                </a:highlight>
                <a:latin typeface="Roboto"/>
                <a:ea typeface="Roboto"/>
                <a:cs typeface="Roboto"/>
                <a:sym typeface="Roboto"/>
              </a:defRPr>
            </a:pPr>
            <a:r>
              <a:t>Debes asegurarte de que sepan que pueden confiar en ti y que les escucharás y apoyarás sin juzgarles ni hacerles daño.</a:t>
            </a:r>
            <a:endParaRPr sz="1500">
              <a:solidFill>
                <a:srgbClr val="0D3F5E"/>
              </a:solidFill>
              <a:highlight>
                <a:srgbClr val="FFFFFF"/>
              </a:highlight>
              <a:latin typeface="Roboto"/>
              <a:ea typeface="Roboto"/>
              <a:cs typeface="Roboto"/>
              <a:sym typeface="Roboto"/>
            </a:endParaRPr>
          </a:p>
          <a:p>
            <a:pPr indent="0" lvl="0" marL="0" rtl="0" algn="l">
              <a:lnSpc>
                <a:spcPct val="115000"/>
              </a:lnSpc>
              <a:spcBef>
                <a:spcPts val="1100"/>
              </a:spcBef>
              <a:spcAft>
                <a:spcPts val="1100"/>
              </a:spcAft>
              <a:buNone/>
            </a:pPr>
            <a:endParaRPr sz="1500">
              <a:solidFill>
                <a:srgbClr val="0D3F5E"/>
              </a:solidFill>
              <a:highlight>
                <a:srgbClr val="FFFFFF"/>
              </a:highlight>
              <a:latin typeface="Roboto"/>
              <a:ea typeface="Roboto"/>
              <a:cs typeface="Roboto"/>
              <a:sym typeface="Roboto"/>
            </a:endParaRPr>
          </a:p>
        </p:txBody>
      </p:sp>
      <p:sp>
        <p:nvSpPr>
          <p:cNvPr id="1243" name="Google Shape;1243;p13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44" name="Google Shape;1244;p13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32"/>
          <p:cNvSpPr txBox="1"/>
          <p:nvPr/>
        </p:nvSpPr>
        <p:spPr>
          <a:xfrm>
            <a:off x="297300" y="790125"/>
            <a:ext cx="8549400" cy="3938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514"/>
                </a:solidFill>
              </a:defRPr>
            </a:pPr>
            <a:r>
              <a:t>¿Qué hacer cuando un participante revela un abuso, negligencia o explotación? </a:t>
            </a:r>
            <a:endParaRPr b="1" i="0" sz="1600" u="none" cap="none" strike="noStrike">
              <a:solidFill>
                <a:srgbClr val="DB3514"/>
              </a:solidFill>
              <a:latin typeface="Arial"/>
              <a:ea typeface="Arial"/>
              <a:cs typeface="Arial"/>
              <a:sym typeface="Arial"/>
            </a:endParaRPr>
          </a:p>
          <a:p>
            <a:pPr indent="0" lvl="0" marL="0" marR="0" rtl="0" algn="l">
              <a:lnSpc>
                <a:spcPct val="115000"/>
              </a:lnSpc>
              <a:spcBef>
                <a:spcPts val="0"/>
              </a:spcBef>
              <a:spcAft>
                <a:spcPts val="0"/>
              </a:spcAft>
              <a:buNone/>
            </a:pPr>
            <a:endParaRPr sz="1500">
              <a:solidFill>
                <a:schemeClr val="accent5"/>
              </a:solidFil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Proporcionar un entorno seguro en el que el participante pueda compartir su historia.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 Escuchar atentamente al participante y tomar notas: qué/cuándo/dónde/quién.</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Determinar si el participante está en peligro inmediato y qué ayuda está disponible.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Asegurar que el participante siente que el facilitador le cree.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que ha hecho lo correcto compartiendo su historia con el facilitador.</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Ser comprensivo y no juzgar sus respuestas: ¡evita culpar en todo momento!</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Hacerle saber al participante que compartirás lo que te ha contado con tu supervisor para encontrar una forma de apoyarle y protegerle.</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Explicar lo que harás a continuación. </a:t>
            </a:r>
            <a:endParaRPr sz="1300">
              <a:solidFill>
                <a:srgbClr val="0B4060"/>
              </a:solidFill>
            </a:endParaRPr>
          </a:p>
          <a:p>
            <a:pPr indent="-311150" lvl="0" marL="457200" rtl="0" algn="just">
              <a:lnSpc>
                <a:spcPct val="115000"/>
              </a:lnSpc>
              <a:spcBef>
                <a:spcPts val="1000"/>
              </a:spcBef>
              <a:spcAft>
                <a:spcPts val="1000"/>
              </a:spcAft>
              <a:buClr>
                <a:srgbClr val="0B4060"/>
              </a:buClr>
              <a:buSzPts val="1300"/>
              <a:buChar char="●"/>
              <a:defRPr sz="1300">
                <a:solidFill>
                  <a:srgbClr val="0B4060"/>
                </a:solidFill>
              </a:defRPr>
            </a:pPr>
            <a:r>
              <a:t>Avisar a tu supervisor. </a:t>
            </a:r>
            <a:endParaRPr>
              <a:solidFill>
                <a:srgbClr val="0D3F5E"/>
              </a:solidFill>
              <a:highlight>
                <a:srgbClr val="FFFFFF"/>
              </a:highlight>
              <a:latin typeface="Roboto"/>
              <a:ea typeface="Roboto"/>
              <a:cs typeface="Roboto"/>
              <a:sym typeface="Roboto"/>
            </a:endParaRPr>
          </a:p>
        </p:txBody>
      </p:sp>
      <p:sp>
        <p:nvSpPr>
          <p:cNvPr id="1250" name="Google Shape;1250;p132"/>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1" name="Google Shape;1251;p132"/>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33"/>
          <p:cNvSpPr txBox="1"/>
          <p:nvPr/>
        </p:nvSpPr>
        <p:spPr>
          <a:xfrm>
            <a:off x="297300" y="790125"/>
            <a:ext cx="85494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Información sobre políticas de salvaguarda y protección en la App Formando Conciencia+ </a:t>
            </a:r>
            <a:endParaRPr sz="1500">
              <a:solidFill>
                <a:srgbClr val="0D3F5E"/>
              </a:solidFill>
              <a:highlight>
                <a:srgbClr val="FFFFFF"/>
              </a:highlight>
              <a:latin typeface="Roboto"/>
              <a:ea typeface="Roboto"/>
              <a:cs typeface="Roboto"/>
              <a:sym typeface="Roboto"/>
            </a:endParaRPr>
          </a:p>
        </p:txBody>
      </p:sp>
      <p:sp>
        <p:nvSpPr>
          <p:cNvPr id="1257" name="Google Shape;1257;p133"/>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58" name="Google Shape;1258;p133"/>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Salvaguardar y Proteger</a:t>
            </a:r>
            <a:endParaRPr b="0" i="0" sz="1400" u="none" cap="none" strike="noStrike">
              <a:solidFill>
                <a:srgbClr val="000000"/>
              </a:solidFill>
              <a:latin typeface="Arial"/>
              <a:ea typeface="Arial"/>
              <a:cs typeface="Arial"/>
              <a:sym typeface="Arial"/>
            </a:endParaRPr>
          </a:p>
        </p:txBody>
      </p:sp>
      <p:pic>
        <p:nvPicPr>
          <p:cNvPr id="1259" name="Google Shape;1259;p133"/>
          <p:cNvPicPr preferRelativeResize="0"/>
          <p:nvPr/>
        </p:nvPicPr>
        <p:blipFill>
          <a:blip r:embed="rId3">
            <a:alphaModFix/>
          </a:blip>
          <a:stretch>
            <a:fillRect/>
          </a:stretch>
        </p:blipFill>
        <p:spPr>
          <a:xfrm>
            <a:off x="397100" y="1296525"/>
            <a:ext cx="3512975" cy="3453975"/>
          </a:xfrm>
          <a:prstGeom prst="rect">
            <a:avLst/>
          </a:prstGeom>
          <a:noFill/>
          <a:ln>
            <a:noFill/>
          </a:ln>
        </p:spPr>
      </p:pic>
      <p:pic>
        <p:nvPicPr>
          <p:cNvPr id="1260" name="Google Shape;1260;p133"/>
          <p:cNvPicPr preferRelativeResize="0"/>
          <p:nvPr/>
        </p:nvPicPr>
        <p:blipFill>
          <a:blip r:embed="rId4">
            <a:alphaModFix/>
          </a:blip>
          <a:stretch>
            <a:fillRect/>
          </a:stretch>
        </p:blipFill>
        <p:spPr>
          <a:xfrm>
            <a:off x="3910075" y="1573588"/>
            <a:ext cx="4836802" cy="2899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4"/>
          <p:cNvSpPr txBox="1"/>
          <p:nvPr/>
        </p:nvSpPr>
        <p:spPr>
          <a:xfrm>
            <a:off x="297300" y="973000"/>
            <a:ext cx="4542900" cy="115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1000"/>
              </a:spcAft>
              <a:buNone/>
              <a:defRPr sz="1900">
                <a:solidFill>
                  <a:srgbClr val="113D5C"/>
                </a:solidFill>
                <a:latin typeface="Noto Sans"/>
                <a:ea typeface="Noto Sans"/>
                <a:cs typeface="Noto Sans"/>
                <a:sym typeface="Noto Sans"/>
              </a:defRPr>
            </a:pPr>
            <a:r>
              <a:t>Explorar la sección de Preguntas Frecuentes de Formando Conciencia+</a:t>
            </a:r>
            <a:endParaRPr sz="2400">
              <a:solidFill>
                <a:srgbClr val="113D5C"/>
              </a:solidFill>
            </a:endParaRPr>
          </a:p>
        </p:txBody>
      </p:sp>
      <p:sp>
        <p:nvSpPr>
          <p:cNvPr id="1266" name="Google Shape;1266;p134"/>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67" name="Google Shape;1267;p13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68" name="Google Shape;1268;p134"/>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35"/>
          <p:cNvSpPr txBox="1"/>
          <p:nvPr/>
        </p:nvSpPr>
        <p:spPr>
          <a:xfrm>
            <a:off x="297300" y="973000"/>
            <a:ext cx="4542900" cy="162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Desafíos Comunes de Formando Conciencia+</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74" name="Google Shape;1274;p13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75" name="Google Shape;1275;p13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76" name="Google Shape;1276;p135"/>
          <p:cNvPicPr preferRelativeResize="0"/>
          <p:nvPr/>
        </p:nvPicPr>
        <p:blipFill>
          <a:blip r:embed="rId3">
            <a:alphaModFix/>
          </a:blip>
          <a:stretch>
            <a:fillRect/>
          </a:stretch>
        </p:blipFill>
        <p:spPr>
          <a:xfrm>
            <a:off x="5355475" y="139550"/>
            <a:ext cx="3561775" cy="45189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36"/>
          <p:cNvSpPr txBox="1"/>
          <p:nvPr/>
        </p:nvSpPr>
        <p:spPr>
          <a:xfrm>
            <a:off x="297300" y="973000"/>
            <a:ext cx="4025700" cy="22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¿Dónde encontrar la solución? </a:t>
            </a:r>
            <a:endParaRPr b="1" sz="2000">
              <a:solidFill>
                <a:srgbClr val="DB3514"/>
              </a:solidFill>
            </a:endParaRPr>
          </a:p>
          <a:p>
            <a:pPr indent="0" lvl="0" marL="0" rtl="0" algn="just">
              <a:lnSpc>
                <a:spcPct val="115000"/>
              </a:lnSpc>
              <a:spcBef>
                <a:spcPts val="1000"/>
              </a:spcBef>
              <a:spcAft>
                <a:spcPts val="0"/>
              </a:spcAft>
              <a:buNone/>
              <a:defRPr sz="1900">
                <a:solidFill>
                  <a:srgbClr val="113D5C"/>
                </a:solidFill>
                <a:latin typeface="Noto Sans"/>
                <a:ea typeface="Noto Sans"/>
                <a:cs typeface="Noto Sans"/>
                <a:sym typeface="Noto Sans"/>
              </a:defRPr>
            </a:pPr>
            <a:r>
              <a:t>Explorar la sección de Salvaguardar y Proteger en Formando Conciencia+</a:t>
            </a:r>
            <a:br>
              <a:rPr lang="en-US" sz="1900">
                <a:solidFill>
                  <a:srgbClr val="113D5C"/>
                </a:solidFill>
                <a:latin typeface="Noto Sans"/>
                <a:ea typeface="Noto Sans"/>
                <a:cs typeface="Noto Sans"/>
                <a:sym typeface="Noto Sans"/>
              </a:rPr>
            </a:br>
            <a:br>
              <a:rPr lang="en-US" sz="1900">
                <a:solidFill>
                  <a:srgbClr val="113D5C"/>
                </a:solidFill>
                <a:latin typeface="Noto Sans"/>
                <a:ea typeface="Noto Sans"/>
                <a:cs typeface="Noto Sans"/>
                <a:sym typeface="Noto Sans"/>
              </a:rPr>
            </a:br>
            <a:r>
              <a:t>Informar a tu supervisor</a:t>
            </a:r>
            <a:endParaRPr sz="19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900">
              <a:solidFill>
                <a:srgbClr val="113D5C"/>
              </a:solidFill>
              <a:latin typeface="Noto Sans"/>
              <a:ea typeface="Noto Sans"/>
              <a:cs typeface="Noto Sans"/>
              <a:sym typeface="Noto Sans"/>
            </a:endParaRPr>
          </a:p>
        </p:txBody>
      </p:sp>
      <p:sp>
        <p:nvSpPr>
          <p:cNvPr id="1282" name="Google Shape;1282;p136"/>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83" name="Google Shape;1283;p13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84" name="Google Shape;1284;p136"/>
          <p:cNvPicPr preferRelativeResize="0"/>
          <p:nvPr/>
        </p:nvPicPr>
        <p:blipFill>
          <a:blip r:embed="rId3">
            <a:alphaModFix/>
          </a:blip>
          <a:stretch>
            <a:fillRect/>
          </a:stretch>
        </p:blipFill>
        <p:spPr>
          <a:xfrm>
            <a:off x="4840200" y="385700"/>
            <a:ext cx="4239651" cy="416845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7"/>
          <p:cNvSpPr txBox="1"/>
          <p:nvPr/>
        </p:nvSpPr>
        <p:spPr>
          <a:xfrm>
            <a:off x="297300" y="1124850"/>
            <a:ext cx="85494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Qué hacer cuando: </a:t>
            </a:r>
            <a:endParaRPr b="1" sz="20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2000">
              <a:solidFill>
                <a:srgbClr val="DB3514"/>
              </a:solidFill>
            </a:endParaRPr>
          </a:p>
          <a:p>
            <a:pPr indent="0" lvl="0" marL="0" rtl="0" algn="just">
              <a:lnSpc>
                <a:spcPct val="115000"/>
              </a:lnSpc>
              <a:spcBef>
                <a:spcPts val="0"/>
              </a:spcBef>
              <a:spcAft>
                <a:spcPts val="0"/>
              </a:spcAft>
              <a:buNone/>
              <a:defRPr b="1" sz="2000">
                <a:solidFill>
                  <a:srgbClr val="113D5C"/>
                </a:solidFill>
                <a:latin typeface="Noto Sans"/>
                <a:ea typeface="Noto Sans"/>
                <a:cs typeface="Noto Sans"/>
                <a:sym typeface="Noto Sans"/>
              </a:defRPr>
            </a:pPr>
            <a:r>
              <a:t>Un padre, madre o cuidador necesita ayuda para entrar a Crianza con Conciencia+ y no sé cómo responder a su pregunta.</a:t>
            </a: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2000">
                <a:solidFill>
                  <a:srgbClr val="113D5C"/>
                </a:solidFill>
                <a:latin typeface="Noto Sans"/>
                <a:ea typeface="Noto Sans"/>
                <a:cs typeface="Noto Sans"/>
                <a:sym typeface="Noto Sans"/>
              </a:defRPr>
            </a:pPr>
            <a:r>
              <a:t>Ponerte en contacto con tu supervisor </a:t>
            </a:r>
            <a:endParaRPr i="1" sz="20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Clr>
                <a:schemeClr val="dk1"/>
              </a:buClr>
              <a:buSzPts val="1100"/>
              <a:buFont typeface="Arial"/>
              <a:buNone/>
            </a:pPr>
            <a:endParaRPr sz="2000">
              <a:solidFill>
                <a:srgbClr val="113D5C"/>
              </a:solidFill>
              <a:latin typeface="Noto Sans"/>
              <a:ea typeface="Noto Sans"/>
              <a:cs typeface="Noto Sans"/>
              <a:sym typeface="Noto Sans"/>
            </a:endParaRPr>
          </a:p>
        </p:txBody>
      </p:sp>
      <p:sp>
        <p:nvSpPr>
          <p:cNvPr id="1290" name="Google Shape;1290;p13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1" name="Google Shape;1291;p13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38"/>
          <p:cNvSpPr txBox="1"/>
          <p:nvPr/>
        </p:nvSpPr>
        <p:spPr>
          <a:xfrm>
            <a:off x="297300" y="790125"/>
            <a:ext cx="4618200" cy="40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madre o cuidador tiene dificultades para participar en el Grupo de WhatsApp</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pP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Explorar Preguntas Frecuentes en Formando Conciencia+: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Solo algunos padres, madres y cuidadores participan activamente en las sesiones de chat mientras que otros no responden.</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¿Y si nadie participa?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297" name="Google Shape;1297;p13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298" name="Google Shape;1298;p13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299" name="Google Shape;1299;p138"/>
          <p:cNvPicPr preferRelativeResize="0"/>
          <p:nvPr/>
        </p:nvPicPr>
        <p:blipFill>
          <a:blip r:embed="rId3">
            <a:alphaModFix/>
          </a:blip>
          <a:stretch>
            <a:fillRect/>
          </a:stretch>
        </p:blipFill>
        <p:spPr>
          <a:xfrm>
            <a:off x="4915500" y="1102550"/>
            <a:ext cx="3859026" cy="29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1377738" y="1869318"/>
            <a:ext cx="10893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optimizar el desarrollo infantil temprano</a:t>
            </a:r>
            <a:endParaRPr b="0" i="0" sz="1200" u="none" cap="none" strike="noStrike">
              <a:solidFill>
                <a:srgbClr val="123D5D"/>
              </a:solidFill>
              <a:latin typeface="Arial"/>
              <a:ea typeface="Arial"/>
              <a:cs typeface="Arial"/>
              <a:sym typeface="Arial"/>
            </a:endParaRPr>
          </a:p>
        </p:txBody>
      </p:sp>
      <p:sp>
        <p:nvSpPr>
          <p:cNvPr id="172" name="Google Shape;172;p3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
        <p:nvSpPr>
          <p:cNvPr id="173" name="Google Shape;173;p31"/>
          <p:cNvSpPr txBox="1"/>
          <p:nvPr/>
        </p:nvSpPr>
        <p:spPr>
          <a:xfrm>
            <a:off x="6370620" y="1869318"/>
            <a:ext cx="13107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 salud mental de padres, madres, cuidadores y sus niños, niñas o adolescentes</a:t>
            </a:r>
            <a:endParaRPr b="0" i="0" sz="1200" u="none" cap="none" strike="noStrike">
              <a:solidFill>
                <a:srgbClr val="123D5D"/>
              </a:solidFill>
              <a:latin typeface="Arial"/>
              <a:ea typeface="Arial"/>
              <a:cs typeface="Arial"/>
              <a:sym typeface="Arial"/>
            </a:endParaRPr>
          </a:p>
        </p:txBody>
      </p:sp>
      <p:sp>
        <p:nvSpPr>
          <p:cNvPr id="174" name="Google Shape;174;p31"/>
          <p:cNvSpPr txBox="1"/>
          <p:nvPr/>
        </p:nvSpPr>
        <p:spPr>
          <a:xfrm>
            <a:off x="3908698" y="1869318"/>
            <a:ext cx="14271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interrumpir el ciclo de violencia y abandono, incluida la perpetración de violencia a futuro</a:t>
            </a:r>
            <a:endParaRPr b="0" i="0" sz="1200" u="none" cap="none" strike="noStrike">
              <a:solidFill>
                <a:srgbClr val="123D5D"/>
              </a:solidFill>
              <a:latin typeface="Arial"/>
              <a:ea typeface="Arial"/>
              <a:cs typeface="Arial"/>
              <a:sym typeface="Arial"/>
            </a:endParaRPr>
          </a:p>
        </p:txBody>
      </p:sp>
      <p:sp>
        <p:nvSpPr>
          <p:cNvPr id="175" name="Google Shape;175;p31"/>
          <p:cNvSpPr txBox="1"/>
          <p:nvPr/>
        </p:nvSpPr>
        <p:spPr>
          <a:xfrm>
            <a:off x="2520235" y="3214001"/>
            <a:ext cx="1310700" cy="992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las interacciones positivas de los cuidadores y los adolescentes</a:t>
            </a:r>
            <a:endParaRPr b="0" i="0" sz="1200" u="none" cap="none" strike="noStrike">
              <a:solidFill>
                <a:srgbClr val="123D5D"/>
              </a:solidFill>
              <a:latin typeface="Arial"/>
              <a:ea typeface="Arial"/>
              <a:cs typeface="Arial"/>
              <a:sym typeface="Arial"/>
            </a:endParaRPr>
          </a:p>
        </p:txBody>
      </p:sp>
      <p:sp>
        <p:nvSpPr>
          <p:cNvPr id="176" name="Google Shape;176;p31"/>
          <p:cNvSpPr txBox="1"/>
          <p:nvPr/>
        </p:nvSpPr>
        <p:spPr>
          <a:xfrm>
            <a:off x="5290035" y="3214001"/>
            <a:ext cx="11235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aumentar el número de visitas de chequeos médicos rutinarios</a:t>
            </a:r>
            <a:endParaRPr b="0" i="0" sz="1200" u="none" cap="none" strike="noStrike">
              <a:solidFill>
                <a:srgbClr val="123D5D"/>
              </a:solidFill>
              <a:latin typeface="Arial"/>
              <a:ea typeface="Arial"/>
              <a:cs typeface="Arial"/>
              <a:sym typeface="Arial"/>
            </a:endParaRPr>
          </a:p>
        </p:txBody>
      </p:sp>
      <p:sp>
        <p:nvSpPr>
          <p:cNvPr id="177" name="Google Shape;177;p31"/>
          <p:cNvSpPr txBox="1"/>
          <p:nvPr/>
        </p:nvSpPr>
        <p:spPr>
          <a:xfrm>
            <a:off x="7617003" y="3214001"/>
            <a:ext cx="1310700" cy="11775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promover normas sociales positivas sobre la protección y la crianza de niños y niñas</a:t>
            </a:r>
            <a:endParaRPr b="0" i="0" sz="1200" u="none" cap="none" strike="noStrike">
              <a:solidFill>
                <a:srgbClr val="123D5D"/>
              </a:solidFill>
              <a:latin typeface="Arial"/>
              <a:ea typeface="Arial"/>
              <a:cs typeface="Arial"/>
              <a:sym typeface="Arial"/>
            </a:endParaRPr>
          </a:p>
        </p:txBody>
      </p:sp>
      <p:grpSp>
        <p:nvGrpSpPr>
          <p:cNvPr id="178" name="Google Shape;178;p31"/>
          <p:cNvGrpSpPr/>
          <p:nvPr/>
        </p:nvGrpSpPr>
        <p:grpSpPr>
          <a:xfrm>
            <a:off x="109295" y="2637616"/>
            <a:ext cx="1130400" cy="1384585"/>
            <a:chOff x="109295" y="2637616"/>
            <a:chExt cx="1130400" cy="1384585"/>
          </a:xfrm>
        </p:grpSpPr>
        <p:sp>
          <p:nvSpPr>
            <p:cNvPr id="179" name="Google Shape;179;p31"/>
            <p:cNvSpPr txBox="1"/>
            <p:nvPr/>
          </p:nvSpPr>
          <p:spPr>
            <a:xfrm>
              <a:off x="109295" y="3214001"/>
              <a:ext cx="1130400" cy="8082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1200"/>
                <a:buFont typeface="Arial"/>
                <a:buNone/>
                <a:defRPr sz="1200">
                  <a:solidFill>
                    <a:srgbClr val="123D5D"/>
                  </a:solidFill>
                  <a:latin typeface="Arial"/>
                  <a:ea typeface="Arial"/>
                  <a:cs typeface="Arial"/>
                  <a:sym typeface="Arial"/>
                </a:defRPr>
              </a:pPr>
              <a:r>
                <a:t>mejorar el crecimiento y la nutrición</a:t>
              </a:r>
              <a:endParaRPr b="0" i="0" sz="1200" u="none" cap="none" strike="noStrike">
                <a:solidFill>
                  <a:srgbClr val="123D5D"/>
                </a:solidFill>
                <a:latin typeface="Arial"/>
                <a:ea typeface="Arial"/>
                <a:cs typeface="Arial"/>
                <a:sym typeface="Arial"/>
              </a:endParaRPr>
            </a:p>
          </p:txBody>
        </p:sp>
        <p:grpSp>
          <p:nvGrpSpPr>
            <p:cNvPr id="180" name="Google Shape;180;p31"/>
            <p:cNvGrpSpPr/>
            <p:nvPr/>
          </p:nvGrpSpPr>
          <p:grpSpPr>
            <a:xfrm>
              <a:off x="412933" y="2637616"/>
              <a:ext cx="523200" cy="523200"/>
              <a:chOff x="5185926" y="1986615"/>
              <a:chExt cx="523200" cy="523200"/>
            </a:xfrm>
          </p:grpSpPr>
          <p:sp>
            <p:nvSpPr>
              <p:cNvPr id="181" name="Google Shape;181;p31"/>
              <p:cNvSpPr/>
              <p:nvPr/>
            </p:nvSpPr>
            <p:spPr>
              <a:xfrm>
                <a:off x="5185926"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Apple with solid fill" id="182" name="Google Shape;182;p31"/>
              <p:cNvPicPr preferRelativeResize="0"/>
              <p:nvPr/>
            </p:nvPicPr>
            <p:blipFill rotWithShape="1">
              <a:blip r:embed="rId3">
                <a:alphaModFix/>
              </a:blip>
              <a:srcRect b="0" l="0" r="0" t="0"/>
              <a:stretch/>
            </p:blipFill>
            <p:spPr>
              <a:xfrm>
                <a:off x="5281132" y="2070668"/>
                <a:ext cx="328006" cy="328006"/>
              </a:xfrm>
              <a:prstGeom prst="rect">
                <a:avLst/>
              </a:prstGeom>
              <a:noFill/>
              <a:ln>
                <a:noFill/>
              </a:ln>
            </p:spPr>
          </p:pic>
        </p:grpSp>
      </p:grpSp>
      <p:grpSp>
        <p:nvGrpSpPr>
          <p:cNvPr id="183" name="Google Shape;183;p31"/>
          <p:cNvGrpSpPr/>
          <p:nvPr/>
        </p:nvGrpSpPr>
        <p:grpSpPr>
          <a:xfrm>
            <a:off x="1660771" y="1314418"/>
            <a:ext cx="523200" cy="523200"/>
            <a:chOff x="8015978" y="1986615"/>
            <a:chExt cx="523200" cy="523200"/>
          </a:xfrm>
        </p:grpSpPr>
        <p:sp>
          <p:nvSpPr>
            <p:cNvPr id="184" name="Google Shape;184;p31"/>
            <p:cNvSpPr/>
            <p:nvPr/>
          </p:nvSpPr>
          <p:spPr>
            <a:xfrm>
              <a:off x="8015978" y="19866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Puppet with solid fill" id="185" name="Google Shape;185;p31"/>
            <p:cNvPicPr preferRelativeResize="0"/>
            <p:nvPr/>
          </p:nvPicPr>
          <p:blipFill rotWithShape="1">
            <a:blip r:embed="rId4">
              <a:alphaModFix/>
            </a:blip>
            <a:srcRect b="0" l="0" r="0" t="0"/>
            <a:stretch/>
          </p:blipFill>
          <p:spPr>
            <a:xfrm>
              <a:off x="8117651" y="2109298"/>
              <a:ext cx="299998" cy="299999"/>
            </a:xfrm>
            <a:prstGeom prst="rect">
              <a:avLst/>
            </a:prstGeom>
            <a:noFill/>
            <a:ln>
              <a:noFill/>
            </a:ln>
          </p:spPr>
        </p:pic>
      </p:grpSp>
      <p:grpSp>
        <p:nvGrpSpPr>
          <p:cNvPr id="186" name="Google Shape;186;p31"/>
          <p:cNvGrpSpPr/>
          <p:nvPr/>
        </p:nvGrpSpPr>
        <p:grpSpPr>
          <a:xfrm>
            <a:off x="2926252" y="2637616"/>
            <a:ext cx="523200" cy="523200"/>
            <a:chOff x="2926252" y="2671469"/>
            <a:chExt cx="523200" cy="523200"/>
          </a:xfrm>
        </p:grpSpPr>
        <p:sp>
          <p:nvSpPr>
            <p:cNvPr id="187" name="Google Shape;187;p31"/>
            <p:cNvSpPr/>
            <p:nvPr/>
          </p:nvSpPr>
          <p:spPr>
            <a:xfrm>
              <a:off x="2926252" y="2671469"/>
              <a:ext cx="523200" cy="523200"/>
            </a:xfrm>
            <a:prstGeom prst="ellips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Woman with kid with solid fill" id="188" name="Google Shape;188;p31"/>
            <p:cNvPicPr preferRelativeResize="0"/>
            <p:nvPr/>
          </p:nvPicPr>
          <p:blipFill rotWithShape="1">
            <a:blip r:embed="rId5">
              <a:alphaModFix/>
            </a:blip>
            <a:srcRect b="0" l="0" r="0" t="0"/>
            <a:stretch/>
          </p:blipFill>
          <p:spPr>
            <a:xfrm>
              <a:off x="3005445" y="2739339"/>
              <a:ext cx="369380" cy="369380"/>
            </a:xfrm>
            <a:prstGeom prst="rect">
              <a:avLst/>
            </a:prstGeom>
            <a:noFill/>
            <a:ln>
              <a:noFill/>
            </a:ln>
          </p:spPr>
        </p:pic>
      </p:grpSp>
      <p:grpSp>
        <p:nvGrpSpPr>
          <p:cNvPr id="189" name="Google Shape;189;p31"/>
          <p:cNvGrpSpPr/>
          <p:nvPr/>
        </p:nvGrpSpPr>
        <p:grpSpPr>
          <a:xfrm>
            <a:off x="4360694" y="1314418"/>
            <a:ext cx="523200" cy="523200"/>
            <a:chOff x="4240975" y="2951966"/>
            <a:chExt cx="523200" cy="523200"/>
          </a:xfrm>
        </p:grpSpPr>
        <p:sp>
          <p:nvSpPr>
            <p:cNvPr id="190" name="Google Shape;190;p31"/>
            <p:cNvSpPr/>
            <p:nvPr/>
          </p:nvSpPr>
          <p:spPr>
            <a:xfrm>
              <a:off x="4240975" y="2951966"/>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191" name="Google Shape;191;p31"/>
            <p:cNvPicPr preferRelativeResize="0"/>
            <p:nvPr/>
          </p:nvPicPr>
          <p:blipFill rotWithShape="1">
            <a:blip r:embed="rId6">
              <a:alphaModFix/>
            </a:blip>
            <a:srcRect b="0" l="0" r="0" t="0"/>
            <a:stretch/>
          </p:blipFill>
          <p:spPr>
            <a:xfrm>
              <a:off x="4328371" y="3039462"/>
              <a:ext cx="369030" cy="390262"/>
            </a:xfrm>
            <a:prstGeom prst="rect">
              <a:avLst/>
            </a:prstGeom>
            <a:noFill/>
            <a:ln>
              <a:noFill/>
            </a:ln>
          </p:spPr>
        </p:pic>
      </p:grpSp>
      <p:grpSp>
        <p:nvGrpSpPr>
          <p:cNvPr id="192" name="Google Shape;192;p31"/>
          <p:cNvGrpSpPr/>
          <p:nvPr/>
        </p:nvGrpSpPr>
        <p:grpSpPr>
          <a:xfrm>
            <a:off x="5591656" y="2637616"/>
            <a:ext cx="523200" cy="523200"/>
            <a:chOff x="8015978" y="1034115"/>
            <a:chExt cx="523200" cy="523200"/>
          </a:xfrm>
        </p:grpSpPr>
        <p:sp>
          <p:nvSpPr>
            <p:cNvPr id="193" name="Google Shape;193;p31"/>
            <p:cNvSpPr/>
            <p:nvPr/>
          </p:nvSpPr>
          <p:spPr>
            <a:xfrm>
              <a:off x="8015978" y="1034115"/>
              <a:ext cx="523200" cy="523200"/>
            </a:xfrm>
            <a:prstGeom prst="ellipse">
              <a:avLst/>
            </a:prstGeom>
            <a:solidFill>
              <a:srgbClr val="0094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Medical with solid fill" id="194" name="Google Shape;194;p31"/>
            <p:cNvPicPr preferRelativeResize="0"/>
            <p:nvPr/>
          </p:nvPicPr>
          <p:blipFill rotWithShape="1">
            <a:blip r:embed="rId7">
              <a:alphaModFix/>
            </a:blip>
            <a:srcRect b="0" l="0" r="0" t="0"/>
            <a:stretch/>
          </p:blipFill>
          <p:spPr>
            <a:xfrm>
              <a:off x="8099804" y="1126864"/>
              <a:ext cx="352974" cy="352974"/>
            </a:xfrm>
            <a:prstGeom prst="rect">
              <a:avLst/>
            </a:prstGeom>
            <a:noFill/>
            <a:ln>
              <a:noFill/>
            </a:ln>
          </p:spPr>
        </p:pic>
      </p:grpSp>
      <p:grpSp>
        <p:nvGrpSpPr>
          <p:cNvPr id="195" name="Google Shape;195;p31"/>
          <p:cNvGrpSpPr/>
          <p:nvPr/>
        </p:nvGrpSpPr>
        <p:grpSpPr>
          <a:xfrm>
            <a:off x="6788742" y="1314418"/>
            <a:ext cx="523200" cy="523200"/>
            <a:chOff x="8015978" y="2951966"/>
            <a:chExt cx="523200" cy="523200"/>
          </a:xfrm>
        </p:grpSpPr>
        <p:sp>
          <p:nvSpPr>
            <p:cNvPr id="196" name="Google Shape;196;p31"/>
            <p:cNvSpPr/>
            <p:nvPr/>
          </p:nvSpPr>
          <p:spPr>
            <a:xfrm>
              <a:off x="8015978" y="2951966"/>
              <a:ext cx="523200" cy="523200"/>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eft Brain with solid fill" id="197" name="Google Shape;197;p31"/>
            <p:cNvPicPr preferRelativeResize="0"/>
            <p:nvPr/>
          </p:nvPicPr>
          <p:blipFill rotWithShape="1">
            <a:blip r:embed="rId8">
              <a:alphaModFix/>
            </a:blip>
            <a:srcRect b="0" l="0" r="0" t="0"/>
            <a:stretch/>
          </p:blipFill>
          <p:spPr>
            <a:xfrm>
              <a:off x="8117651" y="3034470"/>
              <a:ext cx="358212" cy="358212"/>
            </a:xfrm>
            <a:prstGeom prst="rect">
              <a:avLst/>
            </a:prstGeom>
            <a:noFill/>
            <a:ln>
              <a:noFill/>
            </a:ln>
          </p:spPr>
        </p:pic>
      </p:grpSp>
      <p:grpSp>
        <p:nvGrpSpPr>
          <p:cNvPr id="198" name="Google Shape;198;p31"/>
          <p:cNvGrpSpPr/>
          <p:nvPr/>
        </p:nvGrpSpPr>
        <p:grpSpPr>
          <a:xfrm>
            <a:off x="7995449" y="2637616"/>
            <a:ext cx="523200" cy="523200"/>
            <a:chOff x="7071027" y="1986615"/>
            <a:chExt cx="523200" cy="523200"/>
          </a:xfrm>
        </p:grpSpPr>
        <p:sp>
          <p:nvSpPr>
            <p:cNvPr id="199" name="Google Shape;199;p31"/>
            <p:cNvSpPr/>
            <p:nvPr/>
          </p:nvSpPr>
          <p:spPr>
            <a:xfrm>
              <a:off x="7071027" y="1986615"/>
              <a:ext cx="523200" cy="523200"/>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descr="Lights On with solid fill" id="200" name="Google Shape;200;p31"/>
            <p:cNvPicPr preferRelativeResize="0"/>
            <p:nvPr/>
          </p:nvPicPr>
          <p:blipFill rotWithShape="1">
            <a:blip r:embed="rId9">
              <a:alphaModFix/>
            </a:blip>
            <a:srcRect b="0" l="0" r="0" t="0"/>
            <a:stretch/>
          </p:blipFill>
          <p:spPr>
            <a:xfrm>
              <a:off x="7157529" y="2073872"/>
              <a:ext cx="346985" cy="346985"/>
            </a:xfrm>
            <a:prstGeom prst="rect">
              <a:avLst/>
            </a:prstGeom>
            <a:noFill/>
            <a:ln>
              <a:noFill/>
            </a:ln>
          </p:spPr>
        </p:pic>
      </p:grpSp>
      <p:sp>
        <p:nvSpPr>
          <p:cNvPr id="201" name="Google Shape;201;p31"/>
          <p:cNvSpPr/>
          <p:nvPr/>
        </p:nvSpPr>
        <p:spPr>
          <a:xfrm rot="-5400000">
            <a:off x="2040900" y="-1839675"/>
            <a:ext cx="480900" cy="4562700"/>
          </a:xfrm>
          <a:prstGeom prst="round2SameRect">
            <a:avLst>
              <a:gd fmla="val 0" name="adj1"/>
              <a:gd fmla="val 46007"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02" name="Google Shape;202;p31"/>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¿Por qué apoyar a los padres, madres y cuidadores?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39"/>
          <p:cNvSpPr txBox="1"/>
          <p:nvPr/>
        </p:nvSpPr>
        <p:spPr>
          <a:xfrm>
            <a:off x="297300" y="790125"/>
            <a:ext cx="8549400" cy="359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padre te provoca una reacción emocional ya sea en persona o en un grupo de WhatsApp. </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Es normal que nos afecten las experiencias de los padres, madres o cuidadores o las cosas que dicen durante el programa, sobre todo si se relacionan con nuestras propias vidas.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¡Haz una pausa! Un par respiraciones profundas pueden ser útiles para asegurarte de que respondas de manera constructiva en lugar de reaccionar negativamente en el momento.</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Busca apoyo. Habla sobre el tema con tu supervisor o con un compañero de trabajo con el que te sientas cómodo haciéndolo.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05" name="Google Shape;1305;p139"/>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06" name="Google Shape;1306;p139"/>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40"/>
          <p:cNvSpPr txBox="1"/>
          <p:nvPr/>
        </p:nvSpPr>
        <p:spPr>
          <a:xfrm>
            <a:off x="297300" y="790125"/>
            <a:ext cx="8549400" cy="254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Te sientes nervioso y ansioso por impartir Crianza con Conciencia+</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Siempre puedes hacer una pausa para controlar el nerviosismo o la ansiedad. </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Prepárate bien revisando los materiales, ensayando la sesión de integración y pensando en las posibles preguntas que podrían hacer los padres, madres o cuidadores.</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2" name="Google Shape;1312;p140"/>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3" name="Google Shape;1313;p140"/>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41"/>
          <p:cNvSpPr txBox="1"/>
          <p:nvPr/>
        </p:nvSpPr>
        <p:spPr>
          <a:xfrm>
            <a:off x="297300" y="790125"/>
            <a:ext cx="4025700" cy="268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hacer cuando: </a:t>
            </a:r>
            <a:endParaRPr b="1" sz="1700">
              <a:solidFill>
                <a:srgbClr val="DB3514"/>
              </a:solidFill>
            </a:endParaRPr>
          </a:p>
          <a:p>
            <a:pPr indent="0" lvl="0" marL="0" marR="0" rtl="0" algn="l">
              <a:lnSpc>
                <a:spcPct val="100000"/>
              </a:lnSpc>
              <a:spcBef>
                <a:spcPts val="0"/>
              </a:spcBef>
              <a:spcAft>
                <a:spcPts val="0"/>
              </a:spcAft>
              <a:buClr>
                <a:srgbClr val="000000"/>
              </a:buClr>
              <a:buSzPts val="1400"/>
              <a:buFont typeface="Arial"/>
              <a:buNone/>
            </a:pPr>
            <a:endParaRPr b="1" sz="1700">
              <a:solidFill>
                <a:srgbClr val="DB3514"/>
              </a:solidFill>
            </a:endParaRPr>
          </a:p>
          <a:p>
            <a:pPr indent="0" lvl="0" marL="0" rtl="0" algn="just">
              <a:lnSpc>
                <a:spcPct val="115000"/>
              </a:lnSpc>
              <a:spcBef>
                <a:spcPts val="0"/>
              </a:spcBef>
              <a:spcAft>
                <a:spcPts val="0"/>
              </a:spcAft>
              <a:buNone/>
              <a:defRPr b="1" sz="1700">
                <a:solidFill>
                  <a:srgbClr val="113D5C"/>
                </a:solidFill>
                <a:latin typeface="Noto Sans"/>
                <a:ea typeface="Noto Sans"/>
                <a:cs typeface="Noto Sans"/>
                <a:sym typeface="Noto Sans"/>
              </a:defRPr>
            </a:pPr>
            <a:r>
              <a:t>Un participante no se compromete con las reglas generales</a:t>
            </a:r>
            <a:endParaRPr b="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0"/>
              </a:spcAft>
              <a:buNone/>
              <a:defRPr i="1" sz="1700">
                <a:solidFill>
                  <a:srgbClr val="113D5C"/>
                </a:solidFill>
                <a:latin typeface="Noto Sans"/>
                <a:ea typeface="Noto Sans"/>
                <a:cs typeface="Noto Sans"/>
                <a:sym typeface="Noto Sans"/>
              </a:defRPr>
            </a:pPr>
            <a:r>
              <a:t>Sigue la guía de "Un padre, madre o cuidador no se compromete con las reglas generales" en Formando Conciencia+</a:t>
            </a:r>
            <a:endParaRPr i="1" sz="1700">
              <a:solidFill>
                <a:srgbClr val="113D5C"/>
              </a:solidFill>
              <a:latin typeface="Noto Sans"/>
              <a:ea typeface="Noto Sans"/>
              <a:cs typeface="Noto Sans"/>
              <a:sym typeface="Noto Sans"/>
            </a:endParaRPr>
          </a:p>
          <a:p>
            <a:pPr indent="0" lvl="0" marL="0" rtl="0" algn="just">
              <a:lnSpc>
                <a:spcPct val="115000"/>
              </a:lnSpc>
              <a:spcBef>
                <a:spcPts val="1200"/>
              </a:spcBef>
              <a:spcAft>
                <a:spcPts val="1200"/>
              </a:spcAft>
              <a:buNone/>
            </a:pPr>
            <a:endParaRPr sz="1700">
              <a:solidFill>
                <a:srgbClr val="113D5C"/>
              </a:solidFill>
              <a:latin typeface="Noto Sans"/>
              <a:ea typeface="Noto Sans"/>
              <a:cs typeface="Noto Sans"/>
              <a:sym typeface="Noto Sans"/>
            </a:endParaRPr>
          </a:p>
        </p:txBody>
      </p:sp>
      <p:sp>
        <p:nvSpPr>
          <p:cNvPr id="1319" name="Google Shape;1319;p141"/>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20" name="Google Shape;1320;p141"/>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Abordar los Retos y Desafíos</a:t>
            </a:r>
            <a:endParaRPr b="0" i="0" sz="1400" u="none" cap="none" strike="noStrike">
              <a:solidFill>
                <a:srgbClr val="000000"/>
              </a:solidFill>
              <a:latin typeface="Arial"/>
              <a:ea typeface="Arial"/>
              <a:cs typeface="Arial"/>
              <a:sym typeface="Arial"/>
            </a:endParaRPr>
          </a:p>
        </p:txBody>
      </p:sp>
      <p:pic>
        <p:nvPicPr>
          <p:cNvPr id="1321" name="Google Shape;1321;p141"/>
          <p:cNvPicPr preferRelativeResize="0"/>
          <p:nvPr/>
        </p:nvPicPr>
        <p:blipFill>
          <a:blip r:embed="rId3">
            <a:alphaModFix/>
          </a:blip>
          <a:stretch>
            <a:fillRect/>
          </a:stretch>
        </p:blipFill>
        <p:spPr>
          <a:xfrm>
            <a:off x="4520475" y="832838"/>
            <a:ext cx="4430324" cy="34778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325" name="Shape 1325"/>
        <p:cNvGrpSpPr/>
        <p:nvPr/>
      </p:nvGrpSpPr>
      <p:grpSpPr>
        <a:xfrm>
          <a:off x="0" y="0"/>
          <a:ext cx="0" cy="0"/>
          <a:chOff x="0" y="0"/>
          <a:chExt cx="0" cy="0"/>
        </a:xfrm>
      </p:grpSpPr>
      <p:sp>
        <p:nvSpPr>
          <p:cNvPr id="1326" name="Google Shape;1326;p142"/>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E4"/>
        </a:solidFill>
      </p:bgPr>
    </p:bg>
    <p:spTree>
      <p:nvGrpSpPr>
        <p:cNvPr id="1330" name="Shape 1330"/>
        <p:cNvGrpSpPr/>
        <p:nvPr/>
      </p:nvGrpSpPr>
      <p:grpSpPr>
        <a:xfrm>
          <a:off x="0" y="0"/>
          <a:ext cx="0" cy="0"/>
          <a:chOff x="0" y="0"/>
          <a:chExt cx="0" cy="0"/>
        </a:xfrm>
      </p:grpSpPr>
      <p:sp>
        <p:nvSpPr>
          <p:cNvPr id="1331" name="Google Shape;1331;p143"/>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Ejercicio de Amabilidad y Cariño</a:t>
            </a:r>
            <a:endParaRPr b="1" sz="4400">
              <a:solidFill>
                <a:schemeClr val="lt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335" name="Shape 1335"/>
        <p:cNvGrpSpPr/>
        <p:nvPr/>
      </p:nvGrpSpPr>
      <p:grpSpPr>
        <a:xfrm>
          <a:off x="0" y="0"/>
          <a:ext cx="0" cy="0"/>
          <a:chOff x="0" y="0"/>
          <a:chExt cx="0" cy="0"/>
        </a:xfrm>
      </p:grpSpPr>
      <p:sp>
        <p:nvSpPr>
          <p:cNvPr id="1336" name="Google Shape;1336;p144"/>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Círculo de Agradecimiento</a:t>
            </a:r>
            <a:endParaRPr b="1" sz="4400">
              <a:solidFill>
                <a:schemeClr val="lt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45"/>
          <p:cNvSpPr txBox="1"/>
          <p:nvPr/>
        </p:nvSpPr>
        <p:spPr>
          <a:xfrm>
            <a:off x="297300" y="790125"/>
            <a:ext cx="8549400" cy="345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Siguientes pasos </a:t>
            </a:r>
            <a:endParaRPr b="1" sz="1700">
              <a:solidFill>
                <a:srgbClr val="DB3514"/>
              </a:solidFill>
            </a:endParaRPr>
          </a:p>
          <a:p>
            <a:pPr indent="0" lvl="0" marL="0" marR="0" rtl="0" algn="l">
              <a:lnSpc>
                <a:spcPct val="100000"/>
              </a:lnSpc>
              <a:spcBef>
                <a:spcPts val="1000"/>
              </a:spcBef>
              <a:spcAft>
                <a:spcPts val="0"/>
              </a:spcAft>
              <a:buClr>
                <a:srgbClr val="000000"/>
              </a:buClr>
              <a:buSzPts val="1400"/>
              <a:buFont typeface="Arial"/>
              <a:buNone/>
            </a:pPr>
            <a:endParaRPr b="1" sz="1700">
              <a:solidFill>
                <a:srgbClr val="DB3514"/>
              </a:solidFill>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certificado por completar la capacitación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Recibirás un correo electrónico con el enlace para la App del Facilitador y para el Chatbot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Dirigirás la sesión de integración e informarás sobre la asistencia a la sesión de integración </a:t>
            </a:r>
            <a:endParaRPr sz="1700">
              <a:solidFill>
                <a:srgbClr val="113D5C"/>
              </a:solidFill>
              <a:latin typeface="Noto Sans"/>
              <a:ea typeface="Noto Sans"/>
              <a:cs typeface="Noto Sans"/>
              <a:sym typeface="Noto Sans"/>
            </a:endParaRPr>
          </a:p>
          <a:p>
            <a:pPr indent="-336550" lvl="0" marL="457200" rtl="0" algn="just">
              <a:lnSpc>
                <a:spcPct val="115000"/>
              </a:lnSpc>
              <a:spcBef>
                <a:spcPts val="1000"/>
              </a:spcBef>
              <a:spcAft>
                <a:spcPts val="0"/>
              </a:spcAft>
              <a:buClr>
                <a:srgbClr val="113D5C"/>
              </a:buClr>
              <a:buSzPts val="1700"/>
              <a:buFont typeface="Noto Sans"/>
              <a:buChar char="●"/>
              <a:defRPr sz="1700">
                <a:solidFill>
                  <a:srgbClr val="113D5C"/>
                </a:solidFill>
                <a:latin typeface="Noto Sans"/>
                <a:ea typeface="Noto Sans"/>
                <a:cs typeface="Noto Sans"/>
                <a:sym typeface="Noto Sans"/>
              </a:defRPr>
            </a:pPr>
            <a:r>
              <a:t>Nos pondremos en contacto contigo para llevar a cabo algunas entrevistas con el fin de conocer tu experiencia al participar en la primera edición de Crianza con Conciencia+ </a:t>
            </a:r>
            <a:endParaRPr sz="1700">
              <a:solidFill>
                <a:srgbClr val="113D5C"/>
              </a:solidFill>
              <a:latin typeface="Noto Sans"/>
              <a:ea typeface="Noto Sans"/>
              <a:cs typeface="Noto Sans"/>
              <a:sym typeface="Noto Sans"/>
            </a:endParaRPr>
          </a:p>
          <a:p>
            <a:pPr indent="0" lvl="0" marL="0" rtl="0" algn="just">
              <a:lnSpc>
                <a:spcPct val="115000"/>
              </a:lnSpc>
              <a:spcBef>
                <a:spcPts val="1000"/>
              </a:spcBef>
              <a:spcAft>
                <a:spcPts val="1000"/>
              </a:spcAft>
              <a:buNone/>
            </a:pPr>
            <a:endParaRPr sz="1700">
              <a:solidFill>
                <a:srgbClr val="113D5C"/>
              </a:solidFill>
              <a:latin typeface="Noto Sans"/>
              <a:ea typeface="Noto Sans"/>
              <a:cs typeface="Noto Sans"/>
              <a:sym typeface="Noto Sans"/>
            </a:endParaRPr>
          </a:p>
        </p:txBody>
      </p:sp>
      <p:sp>
        <p:nvSpPr>
          <p:cNvPr id="1342" name="Google Shape;1342;p145"/>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43" name="Google Shape;1343;p14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14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1349" name="Google Shape;1349;p146"/>
          <p:cNvSpPr txBox="1"/>
          <p:nvPr/>
        </p:nvSpPr>
        <p:spPr>
          <a:xfrm>
            <a:off x="317900" y="3680350"/>
            <a:ext cx="14784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¡GRACIAS!</a:t>
            </a:r>
            <a:endParaRPr b="1" i="0" sz="2300" u="none" cap="none" strike="noStrike">
              <a:solidFill>
                <a:srgbClr val="0B4060"/>
              </a:solidFill>
              <a:latin typeface="Noto Sans"/>
              <a:ea typeface="Noto Sans"/>
              <a:cs typeface="Noto Sans"/>
              <a:sym typeface="Noto Sans"/>
            </a:endParaRPr>
          </a:p>
        </p:txBody>
      </p:sp>
      <p:pic>
        <p:nvPicPr>
          <p:cNvPr id="1350" name="Google Shape;1350;p14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1351" name="Google Shape;1351;p14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2"/>
          <p:cNvSpPr/>
          <p:nvPr/>
        </p:nvSpPr>
        <p:spPr>
          <a:xfrm rot="-5400000">
            <a:off x="2574750" y="-2373525"/>
            <a:ext cx="480900" cy="5630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p3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What are Parenting Programmes?</a:t>
            </a:r>
            <a:endParaRPr b="1" i="0" sz="1400" u="none" cap="none" strike="noStrike">
              <a:solidFill>
                <a:srgbClr val="000000"/>
              </a:solidFill>
              <a:latin typeface="Arial"/>
              <a:ea typeface="Arial"/>
              <a:cs typeface="Arial"/>
              <a:sym typeface="Arial"/>
            </a:endParaRPr>
          </a:p>
        </p:txBody>
      </p:sp>
      <p:sp>
        <p:nvSpPr>
          <p:cNvPr id="210" name="Google Shape;210;p32"/>
          <p:cNvSpPr txBox="1"/>
          <p:nvPr/>
        </p:nvSpPr>
        <p:spPr>
          <a:xfrm>
            <a:off x="286225" y="1032025"/>
            <a:ext cx="4192200" cy="33324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Structured intervention directed at parents/caregivers</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Aim to improve parent-child interaction and the quality of parenting a child receives  -- and so reduce harsh &amp; abusive parenting and child problem behaviour.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Focus on parents learning &amp; practising new skills and behaviours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Most evidence-based programmes are based on similar content &amp; principles</a:t>
            </a:r>
            <a:r>
              <a:rPr lang="en-US">
                <a:solidFill>
                  <a:srgbClr val="123D5D"/>
                </a:solidFill>
              </a:rPr>
              <a:t>. E.g., Parenting for Lifelong Health, Parent Management Training, Día a Día, Strengthening Families, Triple-P, Incredible Years</a:t>
            </a:r>
            <a:endParaRPr>
              <a:solidFill>
                <a:srgbClr val="123D5D"/>
              </a:solidFill>
            </a:endParaRPr>
          </a:p>
        </p:txBody>
      </p:sp>
      <p:pic>
        <p:nvPicPr>
          <p:cNvPr descr="A group of people sitting on the floor&#10;&#10;Description automatically generated with low confidence" id="211" name="Google Shape;211;p32"/>
          <p:cNvPicPr preferRelativeResize="0"/>
          <p:nvPr/>
        </p:nvPicPr>
        <p:blipFill rotWithShape="1">
          <a:blip r:embed="rId3">
            <a:alphaModFix/>
          </a:blip>
          <a:srcRect b="0" l="0" r="0" t="0"/>
          <a:stretch/>
        </p:blipFill>
        <p:spPr>
          <a:xfrm rot="5400000">
            <a:off x="5060202" y="1109592"/>
            <a:ext cx="3384000" cy="3384000"/>
          </a:xfrm>
          <a:prstGeom prst="ellipse">
            <a:avLst/>
          </a:prstGeom>
          <a:noFill/>
          <a:ln>
            <a:noFill/>
          </a:ln>
        </p:spPr>
      </p:pic>
      <p:grpSp>
        <p:nvGrpSpPr>
          <p:cNvPr id="212" name="Google Shape;212;p32"/>
          <p:cNvGrpSpPr/>
          <p:nvPr/>
        </p:nvGrpSpPr>
        <p:grpSpPr>
          <a:xfrm rot="10800000">
            <a:off x="4273242" y="52547"/>
            <a:ext cx="4582663" cy="4764894"/>
            <a:chOff x="4358847" y="174624"/>
            <a:chExt cx="4582663" cy="4764894"/>
          </a:xfrm>
        </p:grpSpPr>
        <p:sp>
          <p:nvSpPr>
            <p:cNvPr id="213" name="Google Shape;213;p32"/>
            <p:cNvSpPr/>
            <p:nvPr/>
          </p:nvSpPr>
          <p:spPr>
            <a:xfrm rot="2700000">
              <a:off x="4203126" y="3813961"/>
              <a:ext cx="2123442" cy="439113"/>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32"/>
            <p:cNvSpPr/>
            <p:nvPr/>
          </p:nvSpPr>
          <p:spPr>
            <a:xfrm rot="-2700000">
              <a:off x="7360544" y="688566"/>
              <a:ext cx="1652933"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32"/>
            <p:cNvSpPr/>
            <p:nvPr/>
          </p:nvSpPr>
          <p:spPr>
            <a:xfrm rot="-2700000">
              <a:off x="4259940" y="3543857"/>
              <a:ext cx="2167141" cy="481115"/>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32"/>
            <p:cNvSpPr/>
            <p:nvPr/>
          </p:nvSpPr>
          <p:spPr>
            <a:xfrm rot="-5400000">
              <a:off x="7042654" y="3221191"/>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32"/>
            <p:cNvSpPr/>
            <p:nvPr/>
          </p:nvSpPr>
          <p:spPr>
            <a:xfrm rot="-5400000">
              <a:off x="7265937" y="3444474"/>
              <a:ext cx="438000" cy="438000"/>
            </a:xfrm>
            <a:prstGeom prst="rtTriangle">
              <a:avLst/>
            </a:prstGeom>
            <a:solidFill>
              <a:srgbClr val="DB35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33"/>
          <p:cNvSpPr/>
          <p:nvPr/>
        </p:nvSpPr>
        <p:spPr>
          <a:xfrm rot="-5400000">
            <a:off x="2367000" y="-2165775"/>
            <a:ext cx="480900" cy="5214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3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Common Programme Contents</a:t>
            </a:r>
            <a:endParaRPr b="1" i="0" sz="1400" u="none" cap="none" strike="noStrike">
              <a:solidFill>
                <a:srgbClr val="000000"/>
              </a:solidFill>
              <a:latin typeface="Arial"/>
              <a:ea typeface="Arial"/>
              <a:cs typeface="Arial"/>
              <a:sym typeface="Arial"/>
            </a:endParaRPr>
          </a:p>
        </p:txBody>
      </p:sp>
      <p:sp>
        <p:nvSpPr>
          <p:cNvPr id="225" name="Google Shape;225;p33"/>
          <p:cNvSpPr txBox="1"/>
          <p:nvPr/>
        </p:nvSpPr>
        <p:spPr>
          <a:xfrm>
            <a:off x="336458" y="901914"/>
            <a:ext cx="4675500" cy="4153500"/>
          </a:xfrm>
          <a:prstGeom prst="rect">
            <a:avLst/>
          </a:prstGeom>
          <a:noFill/>
          <a:ln>
            <a:noFill/>
          </a:ln>
        </p:spPr>
        <p:txBody>
          <a:bodyPr anchorCtr="0" anchor="t" bIns="34275" lIns="68550" spcFirstLastPara="1" rIns="68550" wrap="square" tIns="34275">
            <a:spAutoFit/>
          </a:bodyPr>
          <a:lstStyle/>
          <a:p>
            <a:pPr indent="-257175" lvl="0" marL="257175" marR="0" rtl="0" algn="l">
              <a:lnSpc>
                <a:spcPct val="100000"/>
              </a:lnSpc>
              <a:spcBef>
                <a:spcPts val="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Improve parent-child interaction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communication and play</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Praise and reinforce positive child behaviours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emotional self-regulation </a:t>
            </a:r>
            <a:br>
              <a:rPr b="0" i="0" lang="en-US" sz="1400" u="none" cap="none" strike="noStrike">
                <a:solidFill>
                  <a:srgbClr val="123D5D"/>
                </a:solidFill>
                <a:latin typeface="Arial"/>
                <a:ea typeface="Arial"/>
                <a:cs typeface="Arial"/>
                <a:sym typeface="Arial"/>
              </a:rPr>
            </a:br>
            <a:r>
              <a:rPr b="0" i="0" lang="en-US" sz="1400" u="none" cap="none" strike="noStrike">
                <a:solidFill>
                  <a:srgbClr val="123D5D"/>
                </a:solidFill>
                <a:latin typeface="Arial"/>
                <a:ea typeface="Arial"/>
                <a:cs typeface="Arial"/>
                <a:sym typeface="Arial"/>
              </a:rPr>
              <a:t>(parents and children)</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clear instruction and rule-setting</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Support acquisition of autonomy and self-realization  </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Apply positive discipline and avoid harsh punishment </a:t>
            </a:r>
            <a:endParaRPr b="0" i="0" sz="1400" u="none" cap="none" strike="noStrike">
              <a:solidFill>
                <a:srgbClr val="123D5D"/>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Involving children in problem solving</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1200"/>
              </a:spcBef>
              <a:spcAft>
                <a:spcPts val="0"/>
              </a:spcAft>
              <a:buClr>
                <a:srgbClr val="FCAD10"/>
              </a:buClr>
              <a:buSzPts val="1400"/>
              <a:buFont typeface="Arial"/>
              <a:buChar char="•"/>
            </a:pPr>
            <a:r>
              <a:rPr b="0" i="0" lang="en-US" sz="1400" u="none" cap="none" strike="noStrike">
                <a:solidFill>
                  <a:srgbClr val="123D5D"/>
                </a:solidFill>
                <a:latin typeface="Arial"/>
                <a:ea typeface="Arial"/>
                <a:cs typeface="Arial"/>
                <a:sym typeface="Arial"/>
              </a:rPr>
              <a:t>Promote love, attachment and has a sense of belonging</a:t>
            </a:r>
            <a:endParaRPr b="0" i="0" sz="1400" u="none" cap="none" strike="noStrike">
              <a:solidFill>
                <a:srgbClr val="000000"/>
              </a:solidFill>
              <a:latin typeface="Arial"/>
              <a:ea typeface="Arial"/>
              <a:cs typeface="Arial"/>
              <a:sym typeface="Arial"/>
            </a:endParaRPr>
          </a:p>
          <a:p>
            <a:pPr indent="-203597" lvl="0" marL="203597" marR="0" rtl="0" algn="l">
              <a:lnSpc>
                <a:spcPct val="90000"/>
              </a:lnSpc>
              <a:spcBef>
                <a:spcPts val="2250"/>
              </a:spcBef>
              <a:spcAft>
                <a:spcPts val="0"/>
              </a:spcAft>
              <a:buClr>
                <a:srgbClr val="000000"/>
              </a:buClr>
              <a:buSzPts val="1400"/>
              <a:buFont typeface="Arial"/>
              <a:buNone/>
            </a:pPr>
            <a:r>
              <a:rPr b="0" i="0" lang="en-US" sz="1400" u="none" cap="none" strike="noStrike">
                <a:solidFill>
                  <a:srgbClr val="005878"/>
                </a:solidFill>
                <a:latin typeface="Arial"/>
                <a:ea typeface="Arial"/>
                <a:cs typeface="Arial"/>
                <a:sym typeface="Arial"/>
              </a:rPr>
              <a:t> </a:t>
            </a:r>
            <a:endParaRPr b="0" i="0" sz="1400" u="none" cap="none" strike="noStrike">
              <a:solidFill>
                <a:srgbClr val="005878"/>
              </a:solidFill>
              <a:latin typeface="Arial"/>
              <a:ea typeface="Arial"/>
              <a:cs typeface="Arial"/>
              <a:sym typeface="Arial"/>
            </a:endParaRPr>
          </a:p>
        </p:txBody>
      </p:sp>
      <p:pic>
        <p:nvPicPr>
          <p:cNvPr id="226" name="Google Shape;226;p33"/>
          <p:cNvPicPr preferRelativeResize="0"/>
          <p:nvPr/>
        </p:nvPicPr>
        <p:blipFill rotWithShape="1">
          <a:blip r:embed="rId3">
            <a:alphaModFix/>
          </a:blip>
          <a:srcRect b="0" l="21875" r="21875" t="0"/>
          <a:stretch/>
        </p:blipFill>
        <p:spPr>
          <a:xfrm>
            <a:off x="5202752" y="901922"/>
            <a:ext cx="3384000" cy="3384000"/>
          </a:xfrm>
          <a:prstGeom prst="ellipse">
            <a:avLst/>
          </a:prstGeom>
          <a:noFill/>
          <a:ln>
            <a:noFill/>
          </a:ln>
        </p:spPr>
      </p:pic>
      <p:sp>
        <p:nvSpPr>
          <p:cNvPr id="227" name="Google Shape;227;p33"/>
          <p:cNvSpPr/>
          <p:nvPr/>
        </p:nvSpPr>
        <p:spPr>
          <a:xfrm rot="-2700000">
            <a:off x="4727339" y="3730197"/>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8" name="Google Shape;228;p33"/>
          <p:cNvSpPr/>
          <p:nvPr/>
        </p:nvSpPr>
        <p:spPr>
          <a:xfrm rot="-2700000">
            <a:off x="4242876" y="3576049"/>
            <a:ext cx="1840882" cy="380565"/>
          </a:xfrm>
          <a:prstGeom prst="parallelogram">
            <a:avLst>
              <a:gd fmla="val 109000" name="adj"/>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33"/>
          <p:cNvSpPr/>
          <p:nvPr/>
        </p:nvSpPr>
        <p:spPr>
          <a:xfrm rot="-5400000">
            <a:off x="5215788" y="90206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33"/>
          <p:cNvSpPr/>
          <p:nvPr/>
        </p:nvSpPr>
        <p:spPr>
          <a:xfrm rot="-5400000">
            <a:off x="5409368" y="1095644"/>
            <a:ext cx="379500" cy="379500"/>
          </a:xfrm>
          <a:prstGeom prst="rtTriangl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33"/>
          <p:cNvSpPr/>
          <p:nvPr/>
        </p:nvSpPr>
        <p:spPr>
          <a:xfrm rot="2700000">
            <a:off x="7658763" y="3058489"/>
            <a:ext cx="1125997" cy="417052"/>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4"/>
          <p:cNvSpPr/>
          <p:nvPr/>
        </p:nvSpPr>
        <p:spPr>
          <a:xfrm>
            <a:off x="1789297" y="726346"/>
            <a:ext cx="1577700" cy="3150300"/>
          </a:xfrm>
          <a:prstGeom prst="roundRect">
            <a:avLst>
              <a:gd fmla="val 2376"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skills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Quality time together</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play and communication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Socio-emotional regulation</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Positive reinforcement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Nonviolent discipline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Stress management and self-care</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Parents’ communication and self-regulation skills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Household resource mapping</a:t>
            </a:r>
            <a:endParaRPr b="0" i="0" sz="1600" u="none" cap="none" strike="noStrike">
              <a:solidFill>
                <a:srgbClr val="123D5D"/>
              </a:solidFill>
              <a:latin typeface="Arial"/>
              <a:ea typeface="Arial"/>
              <a:cs typeface="Arial"/>
              <a:sym typeface="Arial"/>
            </a:endParaRPr>
          </a:p>
        </p:txBody>
      </p:sp>
      <p:sp>
        <p:nvSpPr>
          <p:cNvPr id="237" name="Google Shape;237;p34"/>
          <p:cNvSpPr/>
          <p:nvPr/>
        </p:nvSpPr>
        <p:spPr>
          <a:xfrm>
            <a:off x="145112" y="726346"/>
            <a:ext cx="1577700" cy="3458100"/>
          </a:xfrm>
          <a:prstGeom prst="roundRect">
            <a:avLst>
              <a:gd fmla="val 2869" name="adj"/>
            </a:avLst>
          </a:prstGeom>
          <a:solidFill>
            <a:schemeClr val="lt1"/>
          </a:solid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Core content</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Evidence-based</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Age-appropriate support for healthy growth, learning and development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Responsive caregiving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Promotion of autonomy and resilience </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Caregiver mental health support</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Gender sensitive norms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Adapted for local language, culture, age</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sp>
        <p:nvSpPr>
          <p:cNvPr id="238" name="Google Shape;238;p34"/>
          <p:cNvSpPr/>
          <p:nvPr/>
        </p:nvSpPr>
        <p:spPr>
          <a:xfrm>
            <a:off x="5692162" y="660724"/>
            <a:ext cx="1912200" cy="1431900"/>
          </a:xfrm>
          <a:prstGeom prst="roundRect">
            <a:avLst>
              <a:gd fmla="val 2061"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0" lvl="0" marL="0" marR="0" rtl="0" algn="l">
              <a:lnSpc>
                <a:spcPct val="100000"/>
              </a:lnSpc>
              <a:spcBef>
                <a:spcPts val="45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Adult outcomes</a:t>
            </a:r>
            <a:endParaRPr b="1"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interpersonal relationships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equitable gender norms</a:t>
            </a:r>
            <a:endParaRPr b="0" i="0" sz="1600" u="none" cap="none" strike="noStrike">
              <a:solidFill>
                <a:srgbClr val="123D5D"/>
              </a:solidFill>
              <a:latin typeface="Arial"/>
              <a:ea typeface="Arial"/>
              <a:cs typeface="Arial"/>
              <a:sym typeface="Arial"/>
            </a:endParaRPr>
          </a:p>
          <a:p>
            <a:pPr indent="-128594" lvl="0" marL="128594"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39" name="Google Shape;239;p34"/>
          <p:cNvSpPr/>
          <p:nvPr/>
        </p:nvSpPr>
        <p:spPr>
          <a:xfrm>
            <a:off x="5683267" y="2580532"/>
            <a:ext cx="2315100" cy="1867200"/>
          </a:xfrm>
          <a:prstGeom prst="roundRect">
            <a:avLst>
              <a:gd fmla="val 1407" name="adj"/>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Child outcomes</a:t>
            </a:r>
            <a:endParaRPr b="1"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maltreatment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behavioural problems, self-harm and substance use</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socio-emotional regulation</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cognitive,  physical, motor and language development</a:t>
            </a:r>
            <a:endParaRPr b="0" i="0" sz="1600" u="none" cap="none" strike="noStrike">
              <a:solidFill>
                <a:srgbClr val="123D5D"/>
              </a:solidFill>
              <a:latin typeface="Arial"/>
              <a:ea typeface="Arial"/>
              <a:cs typeface="Arial"/>
              <a:sym typeface="Arial"/>
            </a:endParaRPr>
          </a:p>
          <a:p>
            <a:pPr indent="-120260" lvl="0" marL="138119"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mental health</a:t>
            </a:r>
            <a:endParaRPr b="0" i="0" sz="1600" u="none" cap="none" strike="noStrike">
              <a:solidFill>
                <a:srgbClr val="123D5D"/>
              </a:solidFill>
              <a:latin typeface="Arial"/>
              <a:ea typeface="Arial"/>
              <a:cs typeface="Arial"/>
              <a:sym typeface="Arial"/>
            </a:endParaRPr>
          </a:p>
        </p:txBody>
      </p:sp>
      <p:sp>
        <p:nvSpPr>
          <p:cNvPr id="240" name="Google Shape;240;p34"/>
          <p:cNvSpPr/>
          <p:nvPr/>
        </p:nvSpPr>
        <p:spPr>
          <a:xfrm>
            <a:off x="3441248" y="726346"/>
            <a:ext cx="1577700" cy="3175800"/>
          </a:xfrm>
          <a:prstGeom prst="roundRect">
            <a:avLst>
              <a:gd fmla="val 1883" name="adj"/>
            </a:avLst>
          </a:prstGeom>
          <a:noFill/>
          <a:ln>
            <a:noFill/>
          </a:ln>
        </p:spPr>
        <p:txBody>
          <a:bodyPr anchorCtr="0" anchor="t" bIns="34275" lIns="68550" spcFirstLastPara="1" rIns="68550" wrap="square" tIns="162000">
            <a:noAutofit/>
          </a:bodyPr>
          <a:lstStyle/>
          <a:p>
            <a:pPr indent="-110729" lvl="0" marL="138113"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Parenting outcomes</a:t>
            </a:r>
            <a:endParaRPr b="1" i="0" sz="1600" u="none" cap="none" strike="noStrike">
              <a:solidFill>
                <a:srgbClr val="123D5D"/>
              </a:solidFill>
              <a:latin typeface="Arial"/>
              <a:ea typeface="Arial"/>
              <a:cs typeface="Arial"/>
              <a:sym typeface="Arial"/>
            </a:endParaRPr>
          </a:p>
          <a:p>
            <a:pPr indent="-110729" lvl="0" marL="138113" marR="0" rtl="0" algn="l">
              <a:lnSpc>
                <a:spcPct val="100000"/>
              </a:lnSpc>
              <a:spcBef>
                <a:spcPts val="13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knowledge on child development and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harsh and abusive parenting</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Increased positive and responsive parenting behaviours</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Strengthened caregiver-child relationship</a:t>
            </a:r>
            <a:endParaRPr b="0" i="0" sz="1600" u="none" cap="none" strike="noStrike">
              <a:solidFill>
                <a:srgbClr val="123D5D"/>
              </a:solidFill>
              <a:latin typeface="Arial"/>
              <a:ea typeface="Arial"/>
              <a:cs typeface="Arial"/>
              <a:sym typeface="Arial"/>
            </a:endParaRPr>
          </a:p>
          <a:p>
            <a:pPr indent="-110729" lvl="0" marL="138113" marR="0" rtl="0" algn="l">
              <a:lnSpc>
                <a:spcPct val="100000"/>
              </a:lnSpc>
              <a:spcBef>
                <a:spcPts val="45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Improved emotional well-being and mental health</a:t>
            </a:r>
            <a:endParaRPr b="0" i="0" sz="1600" u="none" cap="none" strike="noStrike">
              <a:solidFill>
                <a:srgbClr val="123D5D"/>
              </a:solidFill>
              <a:latin typeface="Arial"/>
              <a:ea typeface="Arial"/>
              <a:cs typeface="Arial"/>
              <a:sym typeface="Arial"/>
            </a:endParaRPr>
          </a:p>
          <a:p>
            <a:pPr indent="-44052" lvl="0" marL="138113" marR="0" rtl="0" algn="l">
              <a:lnSpc>
                <a:spcPct val="100000"/>
              </a:lnSpc>
              <a:spcBef>
                <a:spcPts val="45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p:txBody>
      </p:sp>
      <p:grpSp>
        <p:nvGrpSpPr>
          <p:cNvPr id="241" name="Google Shape;241;p34"/>
          <p:cNvGrpSpPr/>
          <p:nvPr/>
        </p:nvGrpSpPr>
        <p:grpSpPr>
          <a:xfrm>
            <a:off x="5266153" y="1251946"/>
            <a:ext cx="315776" cy="2271022"/>
            <a:chOff x="7285382" y="2016881"/>
            <a:chExt cx="1128579" cy="3028029"/>
          </a:xfrm>
        </p:grpSpPr>
        <p:cxnSp>
          <p:nvCxnSpPr>
            <p:cNvPr id="242" name="Google Shape;242;p34"/>
            <p:cNvCxnSpPr/>
            <p:nvPr/>
          </p:nvCxnSpPr>
          <p:spPr>
            <a:xfrm flipH="1" rot="10800000">
              <a:off x="7285382" y="2016881"/>
              <a:ext cx="1128579"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3" name="Google Shape;243;p34"/>
            <p:cNvCxnSpPr/>
            <p:nvPr/>
          </p:nvCxnSpPr>
          <p:spPr>
            <a:xfrm>
              <a:off x="7285382" y="3530601"/>
              <a:ext cx="1085520" cy="1514309"/>
            </a:xfrm>
            <a:prstGeom prst="straightConnector1">
              <a:avLst/>
            </a:prstGeom>
            <a:noFill/>
            <a:ln cap="rnd" cmpd="sng" w="19050">
              <a:solidFill>
                <a:srgbClr val="123D5D"/>
              </a:solidFill>
              <a:prstDash val="solid"/>
              <a:miter lim="800000"/>
              <a:headEnd len="sm" w="sm" type="none"/>
              <a:tailEnd len="med" w="med" type="stealth"/>
            </a:ln>
          </p:spPr>
        </p:cxnSp>
      </p:grpSp>
      <p:cxnSp>
        <p:nvCxnSpPr>
          <p:cNvPr id="244" name="Google Shape;244;p34"/>
          <p:cNvCxnSpPr/>
          <p:nvPr/>
        </p:nvCxnSpPr>
        <p:spPr>
          <a:xfrm>
            <a:off x="181744" y="4615035"/>
            <a:ext cx="5139300" cy="0"/>
          </a:xfrm>
          <a:prstGeom prst="straightConnector1">
            <a:avLst/>
          </a:prstGeom>
          <a:noFill/>
          <a:ln cap="rnd" cmpd="sng" w="57150">
            <a:solidFill>
              <a:srgbClr val="104062"/>
            </a:solidFill>
            <a:prstDash val="solid"/>
            <a:miter lim="800000"/>
            <a:headEnd len="sm" w="sm" type="none"/>
            <a:tailEnd len="med" w="med" type="stealth"/>
          </a:ln>
        </p:spPr>
      </p:cxnSp>
      <p:sp>
        <p:nvSpPr>
          <p:cNvPr id="245" name="Google Shape;245;p34"/>
          <p:cNvSpPr txBox="1"/>
          <p:nvPr/>
        </p:nvSpPr>
        <p:spPr>
          <a:xfrm>
            <a:off x="8099721" y="1756608"/>
            <a:ext cx="959400" cy="1608600"/>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23D5D"/>
                </a:solidFill>
                <a:latin typeface="Arial"/>
                <a:ea typeface="Arial"/>
                <a:cs typeface="Arial"/>
                <a:sym typeface="Arial"/>
              </a:rPr>
              <a:t>Societal outcomes</a:t>
            </a:r>
            <a:endParaRPr b="1" i="0" sz="1600" u="none" cap="none" strike="noStrike">
              <a:solidFill>
                <a:srgbClr val="123D5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Reduced inequities </a:t>
            </a:r>
            <a:endParaRPr b="0" i="0" sz="16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23D5D"/>
              </a:solidFill>
              <a:latin typeface="Arial"/>
              <a:ea typeface="Arial"/>
              <a:cs typeface="Arial"/>
              <a:sym typeface="Arial"/>
            </a:endParaRPr>
          </a:p>
          <a:p>
            <a:pPr indent="-135731" lvl="0" marL="135731" marR="0" rtl="0" algn="l">
              <a:lnSpc>
                <a:spcPct val="100000"/>
              </a:lnSpc>
              <a:spcBef>
                <a:spcPts val="0"/>
              </a:spcBef>
              <a:spcAft>
                <a:spcPts val="0"/>
              </a:spcAft>
              <a:buClr>
                <a:srgbClr val="0094D9"/>
              </a:buClr>
              <a:buSzPts val="1400"/>
              <a:buFont typeface="Arial"/>
              <a:buChar char="•"/>
            </a:pPr>
            <a:r>
              <a:rPr b="0" i="0" lang="en-US" sz="1000" u="none" cap="none" strike="noStrike">
                <a:solidFill>
                  <a:srgbClr val="123D5D"/>
                </a:solidFill>
                <a:latin typeface="Arial"/>
                <a:ea typeface="Arial"/>
                <a:cs typeface="Arial"/>
                <a:sym typeface="Arial"/>
              </a:rPr>
              <a:t>More  human capital </a:t>
            </a:r>
            <a:endParaRPr b="0" i="0" sz="1600" u="none" cap="none" strike="noStrike">
              <a:solidFill>
                <a:srgbClr val="123D5D"/>
              </a:solidFill>
              <a:latin typeface="Arial"/>
              <a:ea typeface="Arial"/>
              <a:cs typeface="Arial"/>
              <a:sym typeface="Arial"/>
            </a:endParaRPr>
          </a:p>
        </p:txBody>
      </p:sp>
      <p:grpSp>
        <p:nvGrpSpPr>
          <p:cNvPr id="246" name="Google Shape;246;p34"/>
          <p:cNvGrpSpPr/>
          <p:nvPr/>
        </p:nvGrpSpPr>
        <p:grpSpPr>
          <a:xfrm>
            <a:off x="7716969" y="1251973"/>
            <a:ext cx="315772" cy="2271071"/>
            <a:chOff x="10124118" y="1743925"/>
            <a:chExt cx="652152" cy="3095789"/>
          </a:xfrm>
        </p:grpSpPr>
        <p:cxnSp>
          <p:nvCxnSpPr>
            <p:cNvPr id="247" name="Google Shape;247;p34"/>
            <p:cNvCxnSpPr/>
            <p:nvPr/>
          </p:nvCxnSpPr>
          <p:spPr>
            <a:xfrm>
              <a:off x="10124118" y="1743925"/>
              <a:ext cx="652152" cy="1513721"/>
            </a:xfrm>
            <a:prstGeom prst="straightConnector1">
              <a:avLst/>
            </a:prstGeom>
            <a:noFill/>
            <a:ln cap="rnd" cmpd="sng" w="19050">
              <a:solidFill>
                <a:srgbClr val="123D5D"/>
              </a:solidFill>
              <a:prstDash val="solid"/>
              <a:miter lim="800000"/>
              <a:headEnd len="sm" w="sm" type="none"/>
              <a:tailEnd len="med" w="med" type="stealth"/>
            </a:ln>
          </p:spPr>
        </p:cxnSp>
        <p:cxnSp>
          <p:nvCxnSpPr>
            <p:cNvPr id="248" name="Google Shape;248;p34"/>
            <p:cNvCxnSpPr/>
            <p:nvPr/>
          </p:nvCxnSpPr>
          <p:spPr>
            <a:xfrm flipH="1" rot="10800000">
              <a:off x="10124118" y="3325993"/>
              <a:ext cx="652152" cy="1513721"/>
            </a:xfrm>
            <a:prstGeom prst="straightConnector1">
              <a:avLst/>
            </a:prstGeom>
            <a:noFill/>
            <a:ln cap="rnd" cmpd="sng" w="19050">
              <a:solidFill>
                <a:srgbClr val="123D5D"/>
              </a:solidFill>
              <a:prstDash val="solid"/>
              <a:miter lim="800000"/>
              <a:headEnd len="sm" w="sm" type="none"/>
              <a:tailEnd len="med" w="med" type="stealth"/>
            </a:ln>
          </p:spPr>
        </p:cxnSp>
      </p:grpSp>
      <p:sp>
        <p:nvSpPr>
          <p:cNvPr id="249" name="Google Shape;249;p34"/>
          <p:cNvSpPr/>
          <p:nvPr/>
        </p:nvSpPr>
        <p:spPr>
          <a:xfrm rot="-5400000">
            <a:off x="2502565" y="-2301243"/>
            <a:ext cx="497601" cy="5502732"/>
          </a:xfrm>
          <a:prstGeom prst="round2SameRect">
            <a:avLst>
              <a:gd fmla="val 0" name="adj1"/>
              <a:gd fmla="val 48302"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34"/>
          <p:cNvSpPr txBox="1"/>
          <p:nvPr/>
        </p:nvSpPr>
        <p:spPr>
          <a:xfrm>
            <a:off x="286222" y="197506"/>
            <a:ext cx="88577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How parenting interventions work</a:t>
            </a:r>
            <a:endParaRPr b="1" i="0" sz="1400" u="none" cap="none" strike="noStrike">
              <a:solidFill>
                <a:srgbClr val="000000"/>
              </a:solidFill>
              <a:latin typeface="Arial"/>
              <a:ea typeface="Arial"/>
              <a:cs typeface="Arial"/>
              <a:sym typeface="Arial"/>
            </a:endParaRPr>
          </a:p>
        </p:txBody>
      </p:sp>
      <p:cxnSp>
        <p:nvCxnSpPr>
          <p:cNvPr id="251" name="Google Shape;251;p34"/>
          <p:cNvCxnSpPr/>
          <p:nvPr/>
        </p:nvCxnSpPr>
        <p:spPr>
          <a:xfrm>
            <a:off x="6648249" y="2173976"/>
            <a:ext cx="0" cy="325200"/>
          </a:xfrm>
          <a:prstGeom prst="straightConnector1">
            <a:avLst/>
          </a:prstGeom>
          <a:noFill/>
          <a:ln cap="flat" cmpd="sng" w="19050">
            <a:solidFill>
              <a:srgbClr val="0C3F62"/>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rotWithShape="1">
          <a:blip r:embed="rId3">
            <a:alphaModFix/>
          </a:blip>
          <a:srcRect b="0" l="0" r="0" t="0"/>
          <a:stretch/>
        </p:blipFill>
        <p:spPr>
          <a:xfrm>
            <a:off x="340277" y="979006"/>
            <a:ext cx="4242233" cy="1917473"/>
          </a:xfrm>
          <a:prstGeom prst="rect">
            <a:avLst/>
          </a:prstGeom>
          <a:noFill/>
          <a:ln>
            <a:noFill/>
          </a:ln>
        </p:spPr>
      </p:pic>
      <p:sp>
        <p:nvSpPr>
          <p:cNvPr id="257" name="Google Shape;257;p35"/>
          <p:cNvSpPr txBox="1"/>
          <p:nvPr/>
        </p:nvSpPr>
        <p:spPr>
          <a:xfrm>
            <a:off x="5160869" y="372897"/>
            <a:ext cx="3762600" cy="3948000"/>
          </a:xfrm>
          <a:prstGeom prst="rect">
            <a:avLst/>
          </a:prstGeom>
          <a:noFill/>
          <a:ln>
            <a:noFill/>
          </a:ln>
        </p:spPr>
        <p:txBody>
          <a:bodyPr anchorCtr="0" anchor="t" bIns="68550" lIns="68550" spcFirstLastPara="1" rIns="68550" wrap="square" tIns="68550">
            <a:spAutoFit/>
          </a:bodyPr>
          <a:lstStyle/>
          <a:p>
            <a:pPr indent="0" lvl="0" marL="41675" marR="0" rtl="0" algn="l">
              <a:lnSpc>
                <a:spcPct val="100000"/>
              </a:lnSpc>
              <a:spcBef>
                <a:spcPts val="0"/>
              </a:spcBef>
              <a:spcAft>
                <a:spcPts val="0"/>
              </a:spcAft>
              <a:buClr>
                <a:srgbClr val="000000"/>
              </a:buClr>
              <a:buSzPts val="1200"/>
              <a:buFont typeface="Arial"/>
              <a:buNone/>
              <a:defRPr>
                <a:solidFill>
                  <a:srgbClr val="123D5D"/>
                </a:solidFill>
                <a:latin typeface="Arial"/>
                <a:ea typeface="Arial"/>
                <a:cs typeface="Arial"/>
                <a:sym typeface="Arial"/>
              </a:defRPr>
            </a:pPr>
            <a:r>
              <a:rPr sz="1200"/>
              <a:t>Mejora el desarrollo cognitivo, lingüístico y </a:t>
            </a:r>
            <a:br>
              <a:rPr b="0" i="0" lang="en-US" sz="1200" u="none" cap="none" strike="noStrike">
                <a:solidFill>
                  <a:srgbClr val="123D5D"/>
                </a:solidFill>
                <a:latin typeface="Arial"/>
                <a:ea typeface="Arial"/>
                <a:cs typeface="Arial"/>
                <a:sym typeface="Arial"/>
              </a:rPr>
            </a:br>
            <a:r>
              <a:rPr sz="1200"/>
              <a:t>socioemocional de los niños y niñas </a:t>
            </a:r>
            <a:br>
              <a:rPr b="0" i="0" lang="en-US" sz="1200" u="none" cap="none" strike="noStrike">
                <a:solidFill>
                  <a:srgbClr val="123D5D"/>
                </a:solidFill>
                <a:latin typeface="Arial"/>
                <a:ea typeface="Arial"/>
                <a:cs typeface="Arial"/>
                <a:sym typeface="Arial"/>
              </a:rPr>
            </a:br>
            <a:r>
              <a:rPr sz="900"/>
              <a:t>(OMS, Paquete de Cuidado para el Desarrollo Infantil,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Abordar el cuidado responsivo tiene buenos resultados, incluyendo las interacciones positivas entre el cuidador y el niño o niña </a:t>
            </a:r>
            <a:br>
              <a:rPr b="0" i="0" lang="en-US" sz="1200" u="none" cap="none" strike="noStrike">
                <a:solidFill>
                  <a:srgbClr val="123D5D"/>
                </a:solidFill>
                <a:latin typeface="Arial"/>
                <a:ea typeface="Arial"/>
                <a:cs typeface="Arial"/>
                <a:sym typeface="Arial"/>
              </a:rPr>
            </a:br>
            <a:r>
              <a:rPr sz="900"/>
              <a:t>(Jeong et al, 2021) </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Puede maximizar las trayectorias de desarrollo y salud mental de los adolescentes</a:t>
            </a:r>
            <a:br>
              <a:rPr b="0" i="0" lang="en-US" sz="1200" u="none" cap="none" strike="noStrike">
                <a:solidFill>
                  <a:srgbClr val="123D5D"/>
                </a:solidFill>
                <a:latin typeface="Arial"/>
                <a:ea typeface="Arial"/>
                <a:cs typeface="Arial"/>
                <a:sym typeface="Arial"/>
              </a:rPr>
            </a:br>
            <a:r>
              <a:rPr sz="900"/>
              <a:t>(Shenderovich et al. 2019; Marcus et al, 2019)</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Es eficaz en países con ingresos bajos, medios y altos para reducir el maltrato infantil y la hostilidad en la crianza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La eficacia es igual para niños menores y mayores </a:t>
            </a:r>
            <a:br>
              <a:rPr b="0" i="0" lang="en-US" sz="1200" u="none" cap="none" strike="noStrike">
                <a:solidFill>
                  <a:srgbClr val="123D5D"/>
                </a:solidFill>
                <a:latin typeface="Arial"/>
                <a:ea typeface="Arial"/>
                <a:cs typeface="Arial"/>
                <a:sym typeface="Arial"/>
              </a:rPr>
            </a:br>
            <a:r>
              <a:rPr sz="900"/>
              <a:t>(Backhaus, Gardner et al., 2023)</a:t>
            </a:r>
            <a:endParaRPr b="0" i="0" sz="900" u="none" cap="none" strike="noStrike">
              <a:solidFill>
                <a:srgbClr val="123D5D"/>
              </a:solidFill>
              <a:latin typeface="Arial"/>
              <a:ea typeface="Arial"/>
              <a:cs typeface="Arial"/>
              <a:sym typeface="Arial"/>
            </a:endParaRPr>
          </a:p>
          <a:p>
            <a:pPr indent="0" lvl="0" marL="41675" marR="0" rtl="0" algn="l">
              <a:lnSpc>
                <a:spcPct val="100000"/>
              </a:lnSpc>
              <a:spcBef>
                <a:spcPts val="900"/>
              </a:spcBef>
              <a:spcAft>
                <a:spcPts val="0"/>
              </a:spcAft>
              <a:buClr>
                <a:srgbClr val="000000"/>
              </a:buClr>
              <a:buSzPts val="1200"/>
              <a:buFont typeface="Arial"/>
              <a:buNone/>
              <a:defRPr>
                <a:solidFill>
                  <a:srgbClr val="123D5D"/>
                </a:solidFill>
                <a:latin typeface="Arial"/>
                <a:ea typeface="Arial"/>
                <a:cs typeface="Arial"/>
                <a:sym typeface="Arial"/>
              </a:defRPr>
            </a:pPr>
            <a:r>
              <a:rPr sz="1200"/>
              <a:t>Beneficia por igual a familias de bajos recursos, familias con madres solteras, familias de inmigrantes y de minorías étnicas y familias de niños con problemas de desarrollo y salud mental </a:t>
            </a:r>
            <a:br>
              <a:rPr b="0" i="0" lang="en-US" sz="1200" u="none" cap="none" strike="noStrike">
                <a:solidFill>
                  <a:srgbClr val="123D5D"/>
                </a:solidFill>
                <a:latin typeface="Arial"/>
                <a:ea typeface="Arial"/>
                <a:cs typeface="Arial"/>
                <a:sym typeface="Arial"/>
              </a:rPr>
            </a:br>
            <a:r>
              <a:rPr sz="900"/>
              <a:t>(Backhaus, Gardner et al., 2023; Guía de Intervención mhGAP de la OMS)</a:t>
            </a:r>
            <a:endParaRPr b="0" i="0" sz="900" u="none" cap="none" strike="noStrike">
              <a:solidFill>
                <a:srgbClr val="123D5D"/>
              </a:solidFill>
              <a:latin typeface="Arial"/>
              <a:ea typeface="Arial"/>
              <a:cs typeface="Arial"/>
              <a:sym typeface="Arial"/>
            </a:endParaRPr>
          </a:p>
        </p:txBody>
      </p:sp>
      <p:sp>
        <p:nvSpPr>
          <p:cNvPr id="258" name="Google Shape;258;p35"/>
          <p:cNvSpPr/>
          <p:nvPr/>
        </p:nvSpPr>
        <p:spPr>
          <a:xfrm>
            <a:off x="422883" y="3193362"/>
            <a:ext cx="3975900" cy="715500"/>
          </a:xfrm>
          <a:prstGeom prst="rect">
            <a:avLst/>
          </a:prstGeom>
          <a:noFill/>
          <a:ln>
            <a:noFill/>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200"/>
              <a:buFont typeface="Arial"/>
              <a:buNone/>
              <a:defRPr>
                <a:solidFill>
                  <a:srgbClr val="005878"/>
                </a:solidFill>
                <a:latin typeface="Arial"/>
                <a:ea typeface="Arial"/>
                <a:cs typeface="Arial"/>
                <a:sym typeface="Arial"/>
              </a:defRPr>
            </a:pPr>
            <a:r>
              <a:rPr sz="1200"/>
              <a:t>Número de </a:t>
            </a:r>
            <a:r>
              <a:rPr b="1" sz="1500"/>
              <a:t>ensayos controlados aleatorios </a:t>
            </a:r>
            <a:br>
              <a:rPr b="1" i="0" lang="en-US" sz="1200" u="sng" cap="none" strike="noStrike">
                <a:solidFill>
                  <a:srgbClr val="005878"/>
                </a:solidFill>
                <a:latin typeface="Arial"/>
                <a:ea typeface="Arial"/>
                <a:cs typeface="Arial"/>
                <a:sym typeface="Arial"/>
              </a:rPr>
            </a:br>
            <a:r>
              <a:rPr sz="1200"/>
              <a:t>de intervenciones parentales por año de publicación</a:t>
            </a:r>
            <a:endParaRPr b="0" i="0" sz="1800" u="none" cap="none" strike="noStrike">
              <a:solidFill>
                <a:srgbClr val="00587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defRPr b="1" sz="1500">
                <a:solidFill>
                  <a:srgbClr val="005878"/>
                </a:solidFill>
                <a:latin typeface="Arial"/>
                <a:ea typeface="Arial"/>
                <a:cs typeface="Arial"/>
                <a:sym typeface="Arial"/>
              </a:defRPr>
            </a:pPr>
            <a:r>
              <a:t>435 de 65 países</a:t>
            </a:r>
            <a:endParaRPr b="0" i="0" sz="1400" u="none" cap="none" strike="noStrike">
              <a:solidFill>
                <a:srgbClr val="000000"/>
              </a:solidFill>
              <a:latin typeface="Arial"/>
              <a:ea typeface="Arial"/>
              <a:cs typeface="Arial"/>
              <a:sym typeface="Arial"/>
            </a:endParaRPr>
          </a:p>
        </p:txBody>
      </p:sp>
      <p:grpSp>
        <p:nvGrpSpPr>
          <p:cNvPr id="259" name="Google Shape;259;p35"/>
          <p:cNvGrpSpPr/>
          <p:nvPr/>
        </p:nvGrpSpPr>
        <p:grpSpPr>
          <a:xfrm>
            <a:off x="1586507" y="4063773"/>
            <a:ext cx="1506422" cy="491209"/>
            <a:chOff x="2755584" y="4127109"/>
            <a:chExt cx="2035705" cy="663796"/>
          </a:xfrm>
        </p:grpSpPr>
        <p:pic>
          <p:nvPicPr>
            <p:cNvPr descr="Logo  Description automatically generated" id="260" name="Google Shape;260;p35"/>
            <p:cNvPicPr preferRelativeResize="0"/>
            <p:nvPr/>
          </p:nvPicPr>
          <p:blipFill rotWithShape="1">
            <a:blip r:embed="rId4">
              <a:alphaModFix/>
            </a:blip>
            <a:srcRect b="0" l="0" r="0" t="0"/>
            <a:stretch/>
          </p:blipFill>
          <p:spPr>
            <a:xfrm>
              <a:off x="3693477" y="4268473"/>
              <a:ext cx="1097812" cy="412059"/>
            </a:xfrm>
            <a:prstGeom prst="rect">
              <a:avLst/>
            </a:prstGeom>
            <a:noFill/>
            <a:ln>
              <a:noFill/>
            </a:ln>
          </p:spPr>
        </p:pic>
        <p:pic>
          <p:nvPicPr>
            <p:cNvPr descr="Logo  Description automatically generated" id="261" name="Google Shape;261;p35"/>
            <p:cNvPicPr preferRelativeResize="0"/>
            <p:nvPr/>
          </p:nvPicPr>
          <p:blipFill rotWithShape="1">
            <a:blip r:embed="rId5">
              <a:alphaModFix/>
            </a:blip>
            <a:srcRect b="0" l="0" r="0" t="0"/>
            <a:stretch/>
          </p:blipFill>
          <p:spPr>
            <a:xfrm>
              <a:off x="2755584" y="4127109"/>
              <a:ext cx="1097812" cy="663796"/>
            </a:xfrm>
            <a:prstGeom prst="rect">
              <a:avLst/>
            </a:prstGeom>
            <a:noFill/>
            <a:ln>
              <a:noFill/>
            </a:ln>
          </p:spPr>
        </p:pic>
      </p:grpSp>
      <p:sp>
        <p:nvSpPr>
          <p:cNvPr id="262" name="Google Shape;262;p35"/>
          <p:cNvSpPr/>
          <p:nvPr/>
        </p:nvSpPr>
        <p:spPr>
          <a:xfrm rot="-5400000">
            <a:off x="1959003" y="-1757778"/>
            <a:ext cx="480900" cy="43989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3" name="Google Shape;263;p35"/>
          <p:cNvSpPr txBox="1"/>
          <p:nvPr/>
        </p:nvSpPr>
        <p:spPr>
          <a:xfrm>
            <a:off x="286224" y="197500"/>
            <a:ext cx="4658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latin typeface="Arial"/>
                <a:ea typeface="Arial"/>
                <a:cs typeface="Arial"/>
                <a:sym typeface="Arial"/>
              </a:defRPr>
            </a:pPr>
            <a:r>
              <a:t>Pruebas de Eficacia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69" name="Google Shape;269;p3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270" name="Google Shape;270;p36"/>
          <p:cNvSpPr txBox="1"/>
          <p:nvPr/>
        </p:nvSpPr>
        <p:spPr>
          <a:xfrm>
            <a:off x="286225" y="1122475"/>
            <a:ext cx="4768500" cy="230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rPr sz="1400">
                <a:latin typeface="Arial"/>
                <a:ea typeface="Arial"/>
                <a:cs typeface="Arial"/>
                <a:sym typeface="Arial"/>
              </a:rPr>
              <a:t>¿Para quién es </a:t>
            </a:r>
            <a:r>
              <a:t>Crianza con Conciencia</a:t>
            </a:r>
            <a:r>
              <a:rPr sz="1400">
                <a:latin typeface="Arial"/>
                <a:ea typeface="Arial"/>
                <a:cs typeface="Arial"/>
                <a:sym typeface="Arial"/>
              </a:rPr>
              <a:t>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rPr sz="1400">
                <a:latin typeface="Arial"/>
                <a:ea typeface="Arial"/>
                <a:cs typeface="Arial"/>
                <a:sym typeface="Arial"/>
              </a:rPr>
              <a:t>Para padres, madres y cuidadores</a:t>
            </a:r>
            <a:r>
              <a:t> </a:t>
            </a:r>
            <a:r>
              <a:rPr sz="1400">
                <a:latin typeface="Arial"/>
                <a:ea typeface="Arial"/>
                <a:cs typeface="Arial"/>
                <a:sym typeface="Arial"/>
              </a:rPr>
              <a:t>con niños, niñas y adolescentes de 2 a </a:t>
            </a:r>
            <a:r>
              <a:t>17</a:t>
            </a:r>
            <a:r>
              <a:rPr sz="1400">
                <a:latin typeface="Arial"/>
                <a:ea typeface="Arial"/>
                <a:cs typeface="Arial"/>
                <a:sym typeface="Arial"/>
              </a:rPr>
              <a:t> años. </a:t>
            </a:r>
            <a:endParaRPr b="0" i="0" sz="1400" u="none" cap="none" strike="noStrike">
              <a:solidFill>
                <a:srgbClr val="123D5D"/>
              </a:solidFill>
              <a:latin typeface="Arial"/>
              <a:ea typeface="Arial"/>
              <a:cs typeface="Arial"/>
              <a:sym typeface="Arial"/>
            </a:endParaRPr>
          </a:p>
          <a:p>
            <a:pPr indent="-317500" lvl="0" marL="457200" marR="0" rtl="0" algn="l">
              <a:lnSpc>
                <a:spcPct val="150000"/>
              </a:lnSpc>
              <a:spcBef>
                <a:spcPts val="1000"/>
              </a:spcBef>
              <a:spcAft>
                <a:spcPts val="1000"/>
              </a:spcAft>
              <a:buClr>
                <a:srgbClr val="123D5D"/>
              </a:buClr>
              <a:buSzPts val="1400"/>
              <a:buFont typeface="Arial"/>
              <a:buChar char="●"/>
              <a:defRPr sz="1400">
                <a:solidFill>
                  <a:srgbClr val="123D5D"/>
                </a:solidFill>
                <a:latin typeface="Arial"/>
                <a:ea typeface="Arial"/>
                <a:cs typeface="Arial"/>
                <a:sym typeface="Arial"/>
              </a:defRPr>
            </a:pPr>
            <a:r>
              <a:rPr b="1"/>
              <a:t>Padres, Madres, Cuidadores </a:t>
            </a:r>
            <a:r>
              <a:t>y </a:t>
            </a:r>
            <a:r>
              <a:rPr b="1"/>
              <a:t>Crianza </a:t>
            </a:r>
            <a:r>
              <a:t>incluye a todos los cuidadores responsables del bienestar de tu niño o niña. Los cuidadores incluyen a padres no biológicos como tíos, hermanos, primos, padres adoptivos.</a:t>
            </a:r>
            <a:endParaRPr>
              <a:solidFill>
                <a:srgbClr val="123D5D"/>
              </a:solidFill>
            </a:endParaRPr>
          </a:p>
        </p:txBody>
      </p:sp>
      <p:pic>
        <p:nvPicPr>
          <p:cNvPr id="271" name="Google Shape;271;p36"/>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p:nvPr/>
        </p:nvSpPr>
        <p:spPr>
          <a:xfrm rot="-5400000">
            <a:off x="2925294" y="-2724075"/>
            <a:ext cx="480900" cy="6331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77" name="Google Shape;277;p3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Sobre Crianza con Conciencia+</a:t>
            </a:r>
            <a:endParaRPr b="0" i="0" sz="1400" u="none" cap="none" strike="noStrike">
              <a:solidFill>
                <a:srgbClr val="000000"/>
              </a:solidFill>
              <a:latin typeface="Arial"/>
              <a:ea typeface="Arial"/>
              <a:cs typeface="Arial"/>
              <a:sym typeface="Arial"/>
            </a:endParaRPr>
          </a:p>
        </p:txBody>
      </p:sp>
      <p:sp>
        <p:nvSpPr>
          <p:cNvPr id="278" name="Google Shape;278;p37"/>
          <p:cNvSpPr txBox="1"/>
          <p:nvPr/>
        </p:nvSpPr>
        <p:spPr>
          <a:xfrm>
            <a:off x="286225" y="1122475"/>
            <a:ext cx="4768500" cy="3147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a:solidFill>
                  <a:srgbClr val="DB3614"/>
                </a:solidFill>
              </a:defRPr>
            </a:pPr>
            <a:r>
              <a:t>¿Qué hace que Crianza con Conciencia+ sea un programa único?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000"/>
              <a:buFont typeface="Arial"/>
              <a:buNone/>
            </a:pPr>
            <a:endParaRPr b="0" i="0" sz="1100" u="none" cap="none" strike="noStrike">
              <a:solidFill>
                <a:srgbClr val="123D5D"/>
              </a:solidFill>
              <a:latin typeface="Arial"/>
              <a:ea typeface="Arial"/>
              <a:cs typeface="Arial"/>
              <a:sym typeface="Arial"/>
            </a:endParaRPr>
          </a:p>
          <a:p>
            <a:pPr indent="-317500" lvl="0" marL="457200" marR="0" rtl="0" algn="l">
              <a:lnSpc>
                <a:spcPct val="150000"/>
              </a:lnSpc>
              <a:spcBef>
                <a:spcPts val="0"/>
              </a:spcBef>
              <a:spcAft>
                <a:spcPts val="0"/>
              </a:spcAft>
              <a:buClr>
                <a:srgbClr val="123D5D"/>
              </a:buClr>
              <a:buSzPts val="1400"/>
              <a:buFont typeface="Arial"/>
              <a:buChar char="●"/>
              <a:defRPr>
                <a:solidFill>
                  <a:srgbClr val="123D5D"/>
                </a:solidFill>
              </a:defRPr>
            </a:pPr>
            <a:r>
              <a:t>Es un programa híbrido e innovador que usa herramientas digitales sencillas como WhatsApp para ayudar a padres, madres y cuidadores. </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 un esfuerzo colaborativo entre Parenting for Lifelong Health, el Instituto Nacional de Psiquiatría, la UNICEF y ¡TÚ!</a:t>
            </a:r>
            <a:endParaRPr>
              <a:solidFill>
                <a:srgbClr val="123D5D"/>
              </a:solidFill>
            </a:endParaRPr>
          </a:p>
          <a:p>
            <a:pPr indent="-317500" lvl="0" marL="457200" marR="0" rtl="0" algn="l">
              <a:lnSpc>
                <a:spcPct val="150000"/>
              </a:lnSpc>
              <a:spcBef>
                <a:spcPts val="0"/>
              </a:spcBef>
              <a:spcAft>
                <a:spcPts val="0"/>
              </a:spcAft>
              <a:buClr>
                <a:srgbClr val="123D5D"/>
              </a:buClr>
              <a:buSzPts val="1400"/>
              <a:buChar char="●"/>
              <a:defRPr>
                <a:solidFill>
                  <a:srgbClr val="123D5D"/>
                </a:solidFill>
              </a:defRPr>
            </a:pPr>
            <a:r>
              <a:t>Está respaldado por investigación y les proporciona a los padres, madres y cuidadores, estrategias basadas en evidencia para educar a sus niños, niñas y adolescentes.</a:t>
            </a:r>
            <a:endParaRPr>
              <a:solidFill>
                <a:srgbClr val="123D5D"/>
              </a:solidFill>
            </a:endParaRPr>
          </a:p>
        </p:txBody>
      </p:sp>
      <p:pic>
        <p:nvPicPr>
          <p:cNvPr id="279" name="Google Shape;279;p37"/>
          <p:cNvPicPr preferRelativeResize="0"/>
          <p:nvPr/>
        </p:nvPicPr>
        <p:blipFill>
          <a:blip r:embed="rId3">
            <a:alphaModFix/>
          </a:blip>
          <a:stretch>
            <a:fillRect/>
          </a:stretch>
        </p:blipFill>
        <p:spPr>
          <a:xfrm>
            <a:off x="5173572" y="1440775"/>
            <a:ext cx="3419776" cy="166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285" name="Google Shape;285;p38"/>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286" name="Google Shape;286;p38"/>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Pregunta de Referencia</a:t>
            </a:r>
            <a:endParaRPr sz="1100">
              <a:solidFill>
                <a:schemeClr val="lt1"/>
              </a:solidFill>
            </a:endParaRPr>
          </a:p>
        </p:txBody>
      </p:sp>
      <p:sp>
        <p:nvSpPr>
          <p:cNvPr id="287" name="Google Shape;287;p38"/>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8" name="Google Shape;288;p38"/>
          <p:cNvSpPr/>
          <p:nvPr/>
        </p:nvSpPr>
        <p:spPr>
          <a:xfrm>
            <a:off x="34644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sp>
        <p:nvSpPr>
          <p:cNvPr id="289" name="Google Shape;289;p38"/>
          <p:cNvSpPr/>
          <p:nvPr/>
        </p:nvSpPr>
        <p:spPr>
          <a:xfrm>
            <a:off x="6226600"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290" name="Google Shape;290;p38"/>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291" name="Google Shape;291;p38"/>
          <p:cNvSpPr txBox="1"/>
          <p:nvPr/>
        </p:nvSpPr>
        <p:spPr>
          <a:xfrm>
            <a:off x="1191500" y="2690775"/>
            <a:ext cx="13128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Sesión Presencial de Integración</a:t>
            </a:r>
            <a:endParaRPr b="1">
              <a:solidFill>
                <a:srgbClr val="1B3055"/>
              </a:solidFill>
            </a:endParaRPr>
          </a:p>
          <a:p>
            <a:pPr indent="0" lvl="0" marL="0" rtl="0" algn="l">
              <a:spcBef>
                <a:spcPts val="0"/>
              </a:spcBef>
              <a:spcAft>
                <a:spcPts val="0"/>
              </a:spcAft>
              <a:buNone/>
            </a:pPr>
          </a:p>
        </p:txBody>
      </p:sp>
      <p:pic>
        <p:nvPicPr>
          <p:cNvPr id="292" name="Google Shape;292;p38"/>
          <p:cNvPicPr preferRelativeResize="0"/>
          <p:nvPr/>
        </p:nvPicPr>
        <p:blipFill rotWithShape="1">
          <a:blip r:embed="rId4">
            <a:alphaModFix/>
          </a:blip>
          <a:srcRect b="0" l="0" r="0" t="0"/>
          <a:stretch/>
        </p:blipFill>
        <p:spPr>
          <a:xfrm>
            <a:off x="4201550" y="1705675"/>
            <a:ext cx="716150" cy="716150"/>
          </a:xfrm>
          <a:prstGeom prst="rect">
            <a:avLst/>
          </a:prstGeom>
          <a:noFill/>
          <a:ln>
            <a:noFill/>
          </a:ln>
        </p:spPr>
      </p:pic>
      <p:sp>
        <p:nvSpPr>
          <p:cNvPr id="293" name="Google Shape;293;p38"/>
          <p:cNvSpPr txBox="1"/>
          <p:nvPr/>
        </p:nvSpPr>
        <p:spPr>
          <a:xfrm>
            <a:off x="3928425" y="2421825"/>
            <a:ext cx="1363200" cy="10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Aprendizaje a través del Chatbot de WhatsApp</a:t>
            </a:r>
            <a:endParaRPr b="1">
              <a:solidFill>
                <a:srgbClr val="1B3055"/>
              </a:solidFill>
            </a:endParaRPr>
          </a:p>
          <a:p>
            <a:pPr indent="0" lvl="0" marL="0" rtl="0" algn="l">
              <a:spcBef>
                <a:spcPts val="0"/>
              </a:spcBef>
              <a:spcAft>
                <a:spcPts val="0"/>
              </a:spcAft>
              <a:buNone/>
            </a:pPr>
          </a:p>
        </p:txBody>
      </p:sp>
      <p:pic>
        <p:nvPicPr>
          <p:cNvPr id="294" name="Google Shape;294;p38"/>
          <p:cNvPicPr preferRelativeResize="0"/>
          <p:nvPr/>
        </p:nvPicPr>
        <p:blipFill rotWithShape="1">
          <a:blip r:embed="rId5">
            <a:alphaModFix/>
          </a:blip>
          <a:srcRect b="2606" l="0" r="0" t="2606"/>
          <a:stretch/>
        </p:blipFill>
        <p:spPr>
          <a:xfrm>
            <a:off x="7116350" y="1973300"/>
            <a:ext cx="599150" cy="599150"/>
          </a:xfrm>
          <a:prstGeom prst="rect">
            <a:avLst/>
          </a:prstGeom>
          <a:noFill/>
          <a:ln>
            <a:noFill/>
          </a:ln>
        </p:spPr>
      </p:pic>
      <p:sp>
        <p:nvSpPr>
          <p:cNvPr id="295" name="Google Shape;295;p38"/>
          <p:cNvSpPr txBox="1"/>
          <p:nvPr/>
        </p:nvSpPr>
        <p:spPr>
          <a:xfrm>
            <a:off x="6428500" y="2551875"/>
            <a:ext cx="18873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defRPr>
            </a:pPr>
            <a:r>
              <a:t>Grupo de Apoyo WhatsApp dirigido por facilitadores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969B"/>
        </a:solidFill>
      </p:bgPr>
    </p:bg>
    <p:spTree>
      <p:nvGrpSpPr>
        <p:cNvPr id="81" name="Shape 81"/>
        <p:cNvGrpSpPr/>
        <p:nvPr/>
      </p:nvGrpSpPr>
      <p:grpSpPr>
        <a:xfrm>
          <a:off x="0" y="0"/>
          <a:ext cx="0" cy="0"/>
          <a:chOff x="0" y="0"/>
          <a:chExt cx="0" cy="0"/>
        </a:xfrm>
      </p:grpSpPr>
      <p:sp>
        <p:nvSpPr>
          <p:cNvPr id="82" name="Google Shape;82;p21"/>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1: Introduction to Crianza con ConCiencia</a:t>
            </a:r>
            <a:endParaRPr b="1" sz="5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01" name="Google Shape;301;p39"/>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02" name="Google Shape;302;p39"/>
          <p:cNvSpPr txBox="1"/>
          <p:nvPr/>
        </p:nvSpPr>
        <p:spPr>
          <a:xfrm>
            <a:off x="231525" y="2272875"/>
            <a:ext cx="7596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100">
                <a:solidFill>
                  <a:schemeClr val="lt1"/>
                </a:solidFill>
              </a:defRPr>
            </a:pPr>
            <a:r>
              <a:t>Pregunta de Referencia</a:t>
            </a:r>
            <a:endParaRPr sz="1100">
              <a:solidFill>
                <a:schemeClr val="lt1"/>
              </a:solidFill>
            </a:endParaRPr>
          </a:p>
        </p:txBody>
      </p:sp>
      <p:sp>
        <p:nvSpPr>
          <p:cNvPr id="303" name="Google Shape;303;p39"/>
          <p:cNvSpPr/>
          <p:nvPr/>
        </p:nvSpPr>
        <p:spPr>
          <a:xfrm>
            <a:off x="702350" y="1426188"/>
            <a:ext cx="2291100" cy="2291100"/>
          </a:xfrm>
          <a:prstGeom prst="ellipse">
            <a:avLst/>
          </a:prstGeom>
          <a:solidFill>
            <a:srgbClr val="FCA2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04" name="Google Shape;304;p39"/>
          <p:cNvPicPr preferRelativeResize="0"/>
          <p:nvPr/>
        </p:nvPicPr>
        <p:blipFill>
          <a:blip r:embed="rId3">
            <a:alphaModFix/>
          </a:blip>
          <a:stretch>
            <a:fillRect/>
          </a:stretch>
        </p:blipFill>
        <p:spPr>
          <a:xfrm>
            <a:off x="1489825" y="1974625"/>
            <a:ext cx="716150" cy="716150"/>
          </a:xfrm>
          <a:prstGeom prst="rect">
            <a:avLst/>
          </a:prstGeom>
          <a:noFill/>
          <a:ln>
            <a:noFill/>
          </a:ln>
        </p:spPr>
      </p:pic>
      <p:sp>
        <p:nvSpPr>
          <p:cNvPr id="305" name="Google Shape;305;p39"/>
          <p:cNvSpPr txBox="1"/>
          <p:nvPr/>
        </p:nvSpPr>
        <p:spPr>
          <a:xfrm>
            <a:off x="1191500" y="2690775"/>
            <a:ext cx="1312800" cy="7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rgbClr val="1B3055"/>
                </a:solidFill>
              </a:defRPr>
            </a:pPr>
            <a:r>
              <a:t>Sesión Presencial de Integración</a:t>
            </a:r>
            <a:endParaRPr b="1">
              <a:solidFill>
                <a:srgbClr val="1B3055"/>
              </a:solidFill>
            </a:endParaRPr>
          </a:p>
          <a:p>
            <a:pPr indent="0" lvl="0" marL="0" rtl="0" algn="l">
              <a:spcBef>
                <a:spcPts val="0"/>
              </a:spcBef>
              <a:spcAft>
                <a:spcPts val="0"/>
              </a:spcAft>
              <a:buNone/>
            </a:pPr>
          </a:p>
        </p:txBody>
      </p:sp>
      <p:sp>
        <p:nvSpPr>
          <p:cNvPr id="306" name="Google Shape;306;p39"/>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07" name="Google Shape;307;p39"/>
          <p:cNvSpPr txBox="1"/>
          <p:nvPr/>
        </p:nvSpPr>
        <p:spPr>
          <a:xfrm>
            <a:off x="3318425" y="1687125"/>
            <a:ext cx="5419500" cy="1954800"/>
          </a:xfrm>
          <a:prstGeom prst="rect">
            <a:avLst/>
          </a:prstGeom>
          <a:noFill/>
          <a:ln>
            <a:noFill/>
          </a:ln>
        </p:spPr>
        <p:txBody>
          <a:bodyPr anchorCtr="0" anchor="t" bIns="45700" lIns="91425" spcFirstLastPara="1" rIns="91425" wrap="square" tIns="45700">
            <a:spAutoFit/>
          </a:bodyPr>
          <a:lstStyle/>
          <a:p>
            <a:pPr indent="-336550" lvl="0" marL="457200" rtl="0" algn="just">
              <a:lnSpc>
                <a:spcPct val="150000"/>
              </a:lnSpc>
              <a:spcBef>
                <a:spcPts val="0"/>
              </a:spcBef>
              <a:spcAft>
                <a:spcPts val="0"/>
              </a:spcAft>
              <a:buClr>
                <a:srgbClr val="123D5D"/>
              </a:buClr>
              <a:buSzPts val="1700"/>
              <a:buChar char="●"/>
              <a:defRPr sz="1500">
                <a:solidFill>
                  <a:schemeClr val="dk1"/>
                </a:solidFill>
              </a:defRPr>
            </a:pPr>
            <a:r>
              <a:t>Los padres, madres y cuidadores participarán en una sesión presencial - sesión de integración.</a:t>
            </a:r>
            <a:endParaRPr sz="1500">
              <a:solidFill>
                <a:schemeClr val="dk1"/>
              </a:solidFill>
            </a:endParaRPr>
          </a:p>
          <a:p>
            <a:pPr indent="-336550" lvl="0" marL="457200" rtl="0" algn="just">
              <a:lnSpc>
                <a:spcPct val="150000"/>
              </a:lnSpc>
              <a:spcBef>
                <a:spcPts val="1200"/>
              </a:spcBef>
              <a:spcAft>
                <a:spcPts val="1200"/>
              </a:spcAft>
              <a:buClr>
                <a:srgbClr val="123D5D"/>
              </a:buClr>
              <a:buSzPts val="1700"/>
              <a:buChar char="●"/>
              <a:defRPr sz="1500">
                <a:solidFill>
                  <a:schemeClr val="dk1"/>
                </a:solidFill>
              </a:defRPr>
            </a:pPr>
            <a:r>
              <a:t>Estas sesiones sirven para darles la bienvenida a los padres, madres y cuidadores al programa de Crianza con Conciencia+, y proporcionarles apoyo en su proceso de integración al chatbot. </a:t>
            </a:r>
            <a:endParaRPr sz="1700">
              <a:solidFill>
                <a:srgbClr val="123D5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13" name="Google Shape;313;p40"/>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14" name="Google Shape;314;p40"/>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15" name="Google Shape;315;p40"/>
          <p:cNvSpPr txBox="1"/>
          <p:nvPr/>
        </p:nvSpPr>
        <p:spPr>
          <a:xfrm>
            <a:off x="3253175" y="1933050"/>
            <a:ext cx="5401200" cy="12774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1200"/>
              </a:spcAft>
              <a:buNone/>
              <a:defRPr>
                <a:solidFill>
                  <a:schemeClr val="dk1"/>
                </a:solidFill>
              </a:defRPr>
            </a:pPr>
            <a:r>
              <a:t>Los padres, madres y cuidadores reciben tips diarios sobre la crianza por WhatsApp para ayudarles en la relación con su niña, niño o adolescente (solo necesitan 5 minutos al día). Los padres, madres y cuidadores recibirán 5 sesiones para mejorar su relación con su niña, niño o adolescente: </a:t>
            </a:r>
            <a:endParaRPr sz="1600">
              <a:solidFill>
                <a:srgbClr val="123D5D"/>
              </a:solidFill>
            </a:endParaRPr>
          </a:p>
        </p:txBody>
      </p:sp>
      <p:sp>
        <p:nvSpPr>
          <p:cNvPr id="316" name="Google Shape;316;p40"/>
          <p:cNvSpPr/>
          <p:nvPr/>
        </p:nvSpPr>
        <p:spPr>
          <a:xfrm>
            <a:off x="552675" y="1426188"/>
            <a:ext cx="2291100" cy="2291100"/>
          </a:xfrm>
          <a:prstGeom prst="ellipse">
            <a:avLst/>
          </a:prstGeom>
          <a:solidFill>
            <a:srgbClr val="0096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17" name="Google Shape;317;p40"/>
          <p:cNvPicPr preferRelativeResize="0"/>
          <p:nvPr/>
        </p:nvPicPr>
        <p:blipFill rotWithShape="1">
          <a:blip r:embed="rId3">
            <a:alphaModFix/>
          </a:blip>
          <a:srcRect b="0" l="0" r="0" t="0"/>
          <a:stretch/>
        </p:blipFill>
        <p:spPr>
          <a:xfrm>
            <a:off x="1289750" y="1805675"/>
            <a:ext cx="716150" cy="716150"/>
          </a:xfrm>
          <a:prstGeom prst="rect">
            <a:avLst/>
          </a:prstGeom>
          <a:noFill/>
          <a:ln>
            <a:noFill/>
          </a:ln>
        </p:spPr>
      </p:pic>
      <p:sp>
        <p:nvSpPr>
          <p:cNvPr id="318" name="Google Shape;318;p40"/>
          <p:cNvSpPr txBox="1"/>
          <p:nvPr/>
        </p:nvSpPr>
        <p:spPr>
          <a:xfrm>
            <a:off x="1016625" y="2521825"/>
            <a:ext cx="13632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Aprendizaje a través del Chatbot de WhatsApp</a:t>
            </a:r>
            <a:endParaRPr b="1">
              <a:solidFill>
                <a:schemeClr val="lt1"/>
              </a:solidFill>
            </a:endParaRPr>
          </a:p>
          <a:p>
            <a:pPr indent="0" lvl="0" marL="0" rtl="0" algn="ctr">
              <a:spcBef>
                <a:spcPts val="0"/>
              </a:spcBef>
              <a:spcAft>
                <a:spcPts val="0"/>
              </a:spcAft>
              <a:buNone/>
            </a:pPr>
            <a:endParaRPr b="1">
              <a:solidFill>
                <a:srgbClr val="1B3055"/>
              </a:solidFill>
            </a:endParaRPr>
          </a:p>
          <a:p>
            <a:pPr indent="0" lvl="0" marL="0" rtl="0" algn="l">
              <a:spcBef>
                <a:spcPts val="0"/>
              </a:spcBef>
              <a:spcAft>
                <a:spcPts val="0"/>
              </a:spcAft>
              <a:buNone/>
            </a:p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24" name="Google Shape;324;p41"/>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pic>
        <p:nvPicPr>
          <p:cNvPr id="325" name="Google Shape;325;p41"/>
          <p:cNvPicPr preferRelativeResize="0"/>
          <p:nvPr/>
        </p:nvPicPr>
        <p:blipFill>
          <a:blip r:embed="rId3">
            <a:alphaModFix/>
          </a:blip>
          <a:stretch>
            <a:fillRect/>
          </a:stretch>
        </p:blipFill>
        <p:spPr>
          <a:xfrm>
            <a:off x="500488" y="1367885"/>
            <a:ext cx="2538766" cy="1905016"/>
          </a:xfrm>
          <a:prstGeom prst="rect">
            <a:avLst/>
          </a:prstGeom>
          <a:noFill/>
          <a:ln>
            <a:noFill/>
          </a:ln>
        </p:spPr>
      </p:pic>
      <p:sp>
        <p:nvSpPr>
          <p:cNvPr id="326" name="Google Shape;326;p41"/>
          <p:cNvSpPr txBox="1"/>
          <p:nvPr/>
        </p:nvSpPr>
        <p:spPr>
          <a:xfrm>
            <a:off x="46683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1: Pasar Tiempo Uno a Uno con Mi Niño o Niña/Adolescente </a:t>
            </a:r>
            <a:endParaRPr i="1"/>
          </a:p>
        </p:txBody>
      </p:sp>
      <p:pic>
        <p:nvPicPr>
          <p:cNvPr id="327" name="Google Shape;327;p41"/>
          <p:cNvPicPr preferRelativeResize="0"/>
          <p:nvPr/>
        </p:nvPicPr>
        <p:blipFill rotWithShape="1">
          <a:blip r:embed="rId4">
            <a:alphaModFix/>
          </a:blip>
          <a:srcRect b="0" l="59" r="49" t="0"/>
          <a:stretch/>
        </p:blipFill>
        <p:spPr>
          <a:xfrm>
            <a:off x="3302603" y="1367885"/>
            <a:ext cx="2538767" cy="1905016"/>
          </a:xfrm>
          <a:prstGeom prst="rect">
            <a:avLst/>
          </a:prstGeom>
          <a:noFill/>
          <a:ln>
            <a:noFill/>
          </a:ln>
        </p:spPr>
      </p:pic>
      <p:sp>
        <p:nvSpPr>
          <p:cNvPr id="328" name="Google Shape;328;p41"/>
          <p:cNvSpPr txBox="1"/>
          <p:nvPr/>
        </p:nvSpPr>
        <p:spPr>
          <a:xfrm>
            <a:off x="3268953" y="3465246"/>
            <a:ext cx="2606100" cy="400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2: Dar Reconocimiento y Halagar</a:t>
            </a:r>
            <a:endParaRPr i="1"/>
          </a:p>
        </p:txBody>
      </p:sp>
      <p:pic>
        <p:nvPicPr>
          <p:cNvPr id="329" name="Google Shape;329;p41"/>
          <p:cNvPicPr preferRelativeResize="0"/>
          <p:nvPr/>
        </p:nvPicPr>
        <p:blipFill rotWithShape="1">
          <a:blip r:embed="rId5">
            <a:alphaModFix/>
          </a:blip>
          <a:srcRect b="0" l="59" r="49" t="0"/>
          <a:stretch/>
        </p:blipFill>
        <p:spPr>
          <a:xfrm>
            <a:off x="6104718" y="1367885"/>
            <a:ext cx="2538767" cy="1905016"/>
          </a:xfrm>
          <a:prstGeom prst="rect">
            <a:avLst/>
          </a:prstGeom>
          <a:noFill/>
          <a:ln>
            <a:noFill/>
          </a:ln>
        </p:spPr>
      </p:pic>
      <p:sp>
        <p:nvSpPr>
          <p:cNvPr id="330" name="Google Shape;330;p41"/>
          <p:cNvSpPr txBox="1"/>
          <p:nvPr/>
        </p:nvSpPr>
        <p:spPr>
          <a:xfrm>
            <a:off x="6071068" y="3465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3: Crear una Rutina para el Tiempo Uno a Uno</a:t>
            </a:r>
            <a:endParaRPr i="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36" name="Google Shape;336;p42"/>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pic>
        <p:nvPicPr>
          <p:cNvPr id="337" name="Google Shape;337;p42"/>
          <p:cNvPicPr preferRelativeResize="0"/>
          <p:nvPr/>
        </p:nvPicPr>
        <p:blipFill rotWithShape="1">
          <a:blip r:embed="rId3">
            <a:alphaModFix/>
          </a:blip>
          <a:srcRect b="89" l="0" r="0" t="99"/>
          <a:stretch/>
        </p:blipFill>
        <p:spPr>
          <a:xfrm>
            <a:off x="1901538" y="1329885"/>
            <a:ext cx="2538766" cy="1905017"/>
          </a:xfrm>
          <a:prstGeom prst="rect">
            <a:avLst/>
          </a:prstGeom>
          <a:noFill/>
          <a:ln>
            <a:noFill/>
          </a:ln>
        </p:spPr>
      </p:pic>
      <p:sp>
        <p:nvSpPr>
          <p:cNvPr id="338" name="Google Shape;338;p42"/>
          <p:cNvSpPr txBox="1"/>
          <p:nvPr/>
        </p:nvSpPr>
        <p:spPr>
          <a:xfrm>
            <a:off x="1867888"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4: Identificar Emociones y Sentimientos durante el Tiempo Uno a Uno</a:t>
            </a:r>
            <a:endParaRPr i="1"/>
          </a:p>
        </p:txBody>
      </p:sp>
      <p:pic>
        <p:nvPicPr>
          <p:cNvPr id="339" name="Google Shape;339;p42"/>
          <p:cNvPicPr preferRelativeResize="0"/>
          <p:nvPr/>
        </p:nvPicPr>
        <p:blipFill rotWithShape="1">
          <a:blip r:embed="rId4">
            <a:alphaModFix/>
          </a:blip>
          <a:srcRect b="0" l="19" r="29" t="0"/>
          <a:stretch/>
        </p:blipFill>
        <p:spPr>
          <a:xfrm>
            <a:off x="4703653" y="1329885"/>
            <a:ext cx="2538767" cy="1905016"/>
          </a:xfrm>
          <a:prstGeom prst="rect">
            <a:avLst/>
          </a:prstGeom>
          <a:noFill/>
          <a:ln>
            <a:noFill/>
          </a:ln>
        </p:spPr>
      </p:pic>
      <p:sp>
        <p:nvSpPr>
          <p:cNvPr id="340" name="Google Shape;340;p42"/>
          <p:cNvSpPr txBox="1"/>
          <p:nvPr/>
        </p:nvSpPr>
        <p:spPr>
          <a:xfrm>
            <a:off x="4670003" y="3427246"/>
            <a:ext cx="26061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defRPr i="1">
                <a:solidFill>
                  <a:schemeClr val="dk1"/>
                </a:solidFill>
              </a:defRPr>
            </a:pPr>
            <a:r>
              <a:t>Sesión 5: Mantener la Calma Cuando Haya Estrés </a:t>
            </a:r>
            <a:endParaRPr i="1"/>
          </a:p>
        </p:txBody>
      </p:sp>
      <p:sp>
        <p:nvSpPr>
          <p:cNvPr id="341" name="Google Shape;341;p42"/>
          <p:cNvSpPr txBox="1"/>
          <p:nvPr/>
        </p:nvSpPr>
        <p:spPr>
          <a:xfrm>
            <a:off x="88800" y="4235200"/>
            <a:ext cx="90552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defRPr>
                <a:solidFill>
                  <a:schemeClr val="dk1"/>
                </a:solidFill>
              </a:defRPr>
            </a:pPr>
            <a:r>
              <a:t>Al final de los 5 días, los padres, madres y cuidadores recibirán un certificado de crianza positiva.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p:nvPr/>
        </p:nvSpPr>
        <p:spPr>
          <a:xfrm rot="-5400000">
            <a:off x="2810425" y="-2578375"/>
            <a:ext cx="475200" cy="60960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47" name="Google Shape;347;p4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Sobre Crianza con Conciencia+</a:t>
            </a:r>
            <a:endParaRPr sz="2400">
              <a:solidFill>
                <a:schemeClr val="lt1"/>
              </a:solidFill>
            </a:endParaRPr>
          </a:p>
        </p:txBody>
      </p:sp>
      <p:sp>
        <p:nvSpPr>
          <p:cNvPr id="348" name="Google Shape;348;p4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349" name="Google Shape;349;p43"/>
          <p:cNvSpPr txBox="1"/>
          <p:nvPr/>
        </p:nvSpPr>
        <p:spPr>
          <a:xfrm>
            <a:off x="3120425" y="879725"/>
            <a:ext cx="5745000" cy="37557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sz="1300">
                <a:solidFill>
                  <a:schemeClr val="dk1"/>
                </a:solidFill>
              </a:defRPr>
            </a:pPr>
            <a:r>
              <a:t>Los padres, madres y cuidadores participan en sesiones de chat de WhatsApp para aprender a cuidar de su salud mental con el fin de apoyarse a sí mismos y a sus familias.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Los padres también pueden compartir sus experiencias con relación a las clases ofrecidas a través del chatbot de Crianza con Conciencia+. </a:t>
            </a:r>
            <a:endParaRPr sz="1300">
              <a:solidFill>
                <a:schemeClr val="dk1"/>
              </a:solidFill>
            </a:endParaRPr>
          </a:p>
          <a:p>
            <a:pPr indent="0" lvl="0" marL="0" rtl="0" algn="just">
              <a:lnSpc>
                <a:spcPct val="150000"/>
              </a:lnSpc>
              <a:spcBef>
                <a:spcPts val="1200"/>
              </a:spcBef>
              <a:spcAft>
                <a:spcPts val="0"/>
              </a:spcAft>
              <a:buClr>
                <a:schemeClr val="dk1"/>
              </a:buClr>
              <a:buSzPts val="1100"/>
              <a:buFont typeface="Arial"/>
              <a:buNone/>
              <a:defRPr sz="1300">
                <a:solidFill>
                  <a:schemeClr val="dk1"/>
                </a:solidFill>
              </a:defRPr>
            </a:pPr>
            <a:r>
              <a:t>Hay tres sesiones de chat: </a:t>
            </a:r>
            <a:endParaRPr sz="1300">
              <a:solidFill>
                <a:schemeClr val="dk1"/>
              </a:solidFill>
            </a:endParaRPr>
          </a:p>
          <a:p>
            <a:pPr indent="-311150" lvl="0" marL="457200" rtl="0" algn="l">
              <a:lnSpc>
                <a:spcPct val="150000"/>
              </a:lnSpc>
              <a:spcBef>
                <a:spcPts val="1200"/>
              </a:spcBef>
              <a:spcAft>
                <a:spcPts val="0"/>
              </a:spcAft>
              <a:buClr>
                <a:schemeClr val="dk1"/>
              </a:buClr>
              <a:buSzPts val="1300"/>
              <a:buChar char="●"/>
              <a:defRPr sz="1300">
                <a:solidFill>
                  <a:schemeClr val="dk1"/>
                </a:solidFill>
              </a:defRPr>
            </a:pPr>
            <a:r>
              <a:t>Después de la sesión de integración: Bienvenida y presentaciones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Día 3: Diálogo Interno: Sesión de chat de WhatsApp sobre el diálogo Interno y el estrés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defRPr sz="1300">
                <a:solidFill>
                  <a:schemeClr val="dk1"/>
                </a:solidFill>
              </a:defRPr>
            </a:pPr>
            <a:r>
              <a:t>Día 5: Despedida </a:t>
            </a:r>
            <a:endParaRPr sz="1300">
              <a:solidFill>
                <a:schemeClr val="dk1"/>
              </a:solidFill>
            </a:endParaRPr>
          </a:p>
          <a:p>
            <a:pPr indent="0" lvl="0" marL="457200" rtl="0" algn="l">
              <a:lnSpc>
                <a:spcPct val="150000"/>
              </a:lnSpc>
              <a:spcBef>
                <a:spcPts val="0"/>
              </a:spcBef>
              <a:spcAft>
                <a:spcPts val="0"/>
              </a:spcAft>
              <a:buNone/>
            </a:pPr>
            <a:endParaRPr sz="1300">
              <a:solidFill>
                <a:schemeClr val="dk1"/>
              </a:solidFill>
            </a:endParaRPr>
          </a:p>
          <a:p>
            <a:pPr indent="0" lvl="0" marL="0" rtl="0" algn="l">
              <a:lnSpc>
                <a:spcPct val="150000"/>
              </a:lnSpc>
              <a:spcBef>
                <a:spcPts val="0"/>
              </a:spcBef>
              <a:spcAft>
                <a:spcPts val="0"/>
              </a:spcAft>
              <a:buNone/>
              <a:defRPr sz="1300">
                <a:solidFill>
                  <a:schemeClr val="dk1"/>
                </a:solidFill>
              </a:defRPr>
            </a:pPr>
            <a:r>
              <a:t>Toda la información sobre la sesión de chat de WhatsApp está en la App Formando Conciencia+. </a:t>
            </a:r>
            <a:endParaRPr sz="1300">
              <a:solidFill>
                <a:schemeClr val="dk1"/>
              </a:solidFill>
            </a:endParaRPr>
          </a:p>
        </p:txBody>
      </p:sp>
      <p:sp>
        <p:nvSpPr>
          <p:cNvPr id="350" name="Google Shape;350;p4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351" name="Google Shape;351;p4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352" name="Google Shape;352;p43"/>
          <p:cNvSpPr txBox="1"/>
          <p:nvPr/>
        </p:nvSpPr>
        <p:spPr>
          <a:xfrm>
            <a:off x="776575" y="2551875"/>
            <a:ext cx="1887300" cy="84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Grupo de apoyo de WhatsApp dirigido por los Facilitadores</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p:nvPr/>
        </p:nvSpPr>
        <p:spPr>
          <a:xfrm rot="-5400000">
            <a:off x="1506000" y="-1310450"/>
            <a:ext cx="506700" cy="35187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358" name="Google Shape;358;p44"/>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La Travesía de los Padres, Madres y Cuidadores</a:t>
            </a:r>
            <a:endParaRPr b="1" i="0" sz="1400" u="none" cap="none" strike="noStrike">
              <a:solidFill>
                <a:srgbClr val="000000"/>
              </a:solidFill>
            </a:endParaRPr>
          </a:p>
        </p:txBody>
      </p:sp>
      <p:sp>
        <p:nvSpPr>
          <p:cNvPr id="359" name="Google Shape;359;p44"/>
          <p:cNvSpPr/>
          <p:nvPr/>
        </p:nvSpPr>
        <p:spPr>
          <a:xfrm>
            <a:off x="76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1</a:t>
            </a:r>
            <a:endParaRPr>
              <a:solidFill>
                <a:schemeClr val="lt1"/>
              </a:solidFill>
            </a:endParaRPr>
          </a:p>
        </p:txBody>
      </p:sp>
      <p:sp>
        <p:nvSpPr>
          <p:cNvPr id="360" name="Google Shape;360;p44"/>
          <p:cNvSpPr/>
          <p:nvPr/>
        </p:nvSpPr>
        <p:spPr>
          <a:xfrm>
            <a:off x="1879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Día 2</a:t>
            </a:r>
            <a:endParaRPr>
              <a:solidFill>
                <a:srgbClr val="0C3F62"/>
              </a:solidFill>
            </a:endParaRPr>
          </a:p>
        </p:txBody>
      </p:sp>
      <p:sp>
        <p:nvSpPr>
          <p:cNvPr id="361" name="Google Shape;361;p44"/>
          <p:cNvSpPr/>
          <p:nvPr/>
        </p:nvSpPr>
        <p:spPr>
          <a:xfrm>
            <a:off x="3682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3</a:t>
            </a:r>
            <a:endParaRPr>
              <a:solidFill>
                <a:schemeClr val="lt1"/>
              </a:solidFill>
            </a:endParaRPr>
          </a:p>
        </p:txBody>
      </p:sp>
      <p:sp>
        <p:nvSpPr>
          <p:cNvPr id="362" name="Google Shape;362;p44"/>
          <p:cNvSpPr/>
          <p:nvPr/>
        </p:nvSpPr>
        <p:spPr>
          <a:xfrm>
            <a:off x="5485200" y="1765125"/>
            <a:ext cx="1803000" cy="208800"/>
          </a:xfrm>
          <a:prstGeom prst="rect">
            <a:avLst/>
          </a:prstGeom>
          <a:solidFill>
            <a:schemeClr val="lt1"/>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rgbClr val="0C3F62"/>
                </a:solidFill>
              </a:defRPr>
            </a:pPr>
            <a:r>
              <a:t>Día 4</a:t>
            </a:r>
            <a:endParaRPr>
              <a:solidFill>
                <a:srgbClr val="0C3F62"/>
              </a:solidFill>
            </a:endParaRPr>
          </a:p>
        </p:txBody>
      </p:sp>
      <p:sp>
        <p:nvSpPr>
          <p:cNvPr id="363" name="Google Shape;363;p44"/>
          <p:cNvSpPr/>
          <p:nvPr/>
        </p:nvSpPr>
        <p:spPr>
          <a:xfrm>
            <a:off x="7288200" y="1765125"/>
            <a:ext cx="1803000" cy="208800"/>
          </a:xfrm>
          <a:prstGeom prst="rect">
            <a:avLst/>
          </a:prstGeom>
          <a:solidFill>
            <a:srgbClr val="113D5C"/>
          </a:solidFill>
          <a:ln cap="flat" cmpd="sng" w="9525">
            <a:solidFill>
              <a:srgbClr val="0C3F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a:solidFill>
                  <a:schemeClr val="lt1"/>
                </a:solidFill>
              </a:defRPr>
            </a:pPr>
            <a:r>
              <a:t>Día 5</a:t>
            </a:r>
            <a:endParaRPr>
              <a:solidFill>
                <a:schemeClr val="lt1"/>
              </a:solidFill>
            </a:endParaRPr>
          </a:p>
        </p:txBody>
      </p:sp>
      <p:pic>
        <p:nvPicPr>
          <p:cNvPr id="364" name="Google Shape;364;p44"/>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365" name="Google Shape;365;p44"/>
          <p:cNvSpPr txBox="1"/>
          <p:nvPr/>
        </p:nvSpPr>
        <p:spPr>
          <a:xfrm>
            <a:off x="507300" y="326787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1: </a:t>
            </a:r>
            <a:r>
              <a:t>Pasar tiempo Uno a Uno </a:t>
            </a:r>
            <a:br>
              <a:rPr lang="en-US" sz="1200">
                <a:solidFill>
                  <a:srgbClr val="013D5C"/>
                </a:solidFill>
              </a:rPr>
            </a:br>
            <a:r>
              <a:t>(5 min)</a:t>
            </a:r>
          </a:p>
        </p:txBody>
      </p:sp>
      <p:sp>
        <p:nvSpPr>
          <p:cNvPr id="366" name="Google Shape;366;p44"/>
          <p:cNvSpPr txBox="1"/>
          <p:nvPr/>
        </p:nvSpPr>
        <p:spPr>
          <a:xfrm>
            <a:off x="2269950" y="2094625"/>
            <a:ext cx="12621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2: </a:t>
            </a:r>
            <a:r>
              <a:t>Dar reconocimiento (5 min) </a:t>
            </a:r>
          </a:p>
        </p:txBody>
      </p:sp>
      <p:sp>
        <p:nvSpPr>
          <p:cNvPr id="367" name="Google Shape;367;p44"/>
          <p:cNvSpPr txBox="1"/>
          <p:nvPr/>
        </p:nvSpPr>
        <p:spPr>
          <a:xfrm>
            <a:off x="4113300" y="20946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3: </a:t>
            </a:r>
            <a:r>
              <a:t>Crear rutinas </a:t>
            </a:r>
            <a:br>
              <a:rPr lang="en-US" sz="1200">
                <a:solidFill>
                  <a:srgbClr val="013D5C"/>
                </a:solidFill>
              </a:rPr>
            </a:br>
            <a:r>
              <a:t>(5 min) </a:t>
            </a:r>
          </a:p>
        </p:txBody>
      </p:sp>
      <p:sp>
        <p:nvSpPr>
          <p:cNvPr id="368" name="Google Shape;368;p44"/>
          <p:cNvSpPr txBox="1"/>
          <p:nvPr/>
        </p:nvSpPr>
        <p:spPr>
          <a:xfrm>
            <a:off x="59163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4: </a:t>
            </a:r>
            <a:r>
              <a:t>Identificar emociones </a:t>
            </a:r>
            <a:br>
              <a:rPr lang="en-US" sz="1200">
                <a:solidFill>
                  <a:srgbClr val="013D5C"/>
                </a:solidFill>
              </a:rPr>
            </a:br>
            <a:r>
              <a:t>(5 min) </a:t>
            </a:r>
          </a:p>
        </p:txBody>
      </p:sp>
      <p:sp>
        <p:nvSpPr>
          <p:cNvPr id="369" name="Google Shape;369;p44"/>
          <p:cNvSpPr txBox="1"/>
          <p:nvPr/>
        </p:nvSpPr>
        <p:spPr>
          <a:xfrm>
            <a:off x="7770425"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rPr b="1"/>
              <a:t>Sesión 5: </a:t>
            </a:r>
            <a:r>
              <a:t>Mantener la calma cuando hay estrés </a:t>
            </a:r>
            <a:r>
              <a:rPr i="1"/>
              <a:t>+ Certifícate </a:t>
            </a:r>
            <a:br>
              <a:rPr i="1" lang="en-US" sz="1200">
                <a:solidFill>
                  <a:srgbClr val="013D5C"/>
                </a:solidFill>
              </a:rPr>
            </a:br>
            <a:r>
              <a:rPr i="1"/>
              <a:t>(5 min) </a:t>
            </a:r>
            <a:endParaRPr i="1"/>
          </a:p>
        </p:txBody>
      </p:sp>
      <p:sp>
        <p:nvSpPr>
          <p:cNvPr id="370" name="Google Shape;370;p44"/>
          <p:cNvSpPr txBox="1"/>
          <p:nvPr/>
        </p:nvSpPr>
        <p:spPr>
          <a:xfrm>
            <a:off x="4177863" y="3344150"/>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Diálogo Interno</a:t>
            </a:r>
            <a:br>
              <a:rPr lang="en-US" sz="1200">
                <a:solidFill>
                  <a:srgbClr val="013D5C"/>
                </a:solidFill>
              </a:rPr>
            </a:br>
            <a:r>
              <a:t> (30 min)</a:t>
            </a:r>
          </a:p>
        </p:txBody>
      </p:sp>
      <p:sp>
        <p:nvSpPr>
          <p:cNvPr id="371" name="Google Shape;371;p44"/>
          <p:cNvSpPr txBox="1"/>
          <p:nvPr/>
        </p:nvSpPr>
        <p:spPr>
          <a:xfrm>
            <a:off x="7848423" y="3267875"/>
            <a:ext cx="1106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Cierre </a:t>
            </a:r>
            <a:br>
              <a:rPr lang="en-US" sz="1200">
                <a:solidFill>
                  <a:srgbClr val="013D5C"/>
                </a:solidFill>
              </a:rPr>
            </a:br>
            <a:r>
              <a:t>(5 min)</a:t>
            </a:r>
          </a:p>
        </p:txBody>
      </p:sp>
      <p:sp>
        <p:nvSpPr>
          <p:cNvPr id="372" name="Google Shape;372;p44"/>
          <p:cNvSpPr txBox="1"/>
          <p:nvPr/>
        </p:nvSpPr>
        <p:spPr>
          <a:xfrm>
            <a:off x="456163" y="2057425"/>
            <a:ext cx="12621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Integración + Capacitación en Alfabetización Digital </a:t>
            </a:r>
            <a:br>
              <a:rPr lang="en-US" sz="1200">
                <a:solidFill>
                  <a:srgbClr val="013D5C"/>
                </a:solidFill>
              </a:rPr>
            </a:br>
            <a:r>
              <a:t>(2 horas)</a:t>
            </a:r>
          </a:p>
        </p:txBody>
      </p:sp>
      <p:sp>
        <p:nvSpPr>
          <p:cNvPr id="373" name="Google Shape;373;p44"/>
          <p:cNvSpPr txBox="1"/>
          <p:nvPr/>
        </p:nvSpPr>
        <p:spPr>
          <a:xfrm>
            <a:off x="6584755" y="439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Sesión Presencial con el Facilitador</a:t>
            </a:r>
          </a:p>
        </p:txBody>
      </p:sp>
      <p:sp>
        <p:nvSpPr>
          <p:cNvPr id="374" name="Google Shape;374;p44"/>
          <p:cNvSpPr txBox="1"/>
          <p:nvPr/>
        </p:nvSpPr>
        <p:spPr>
          <a:xfrm>
            <a:off x="6584749" y="491075"/>
            <a:ext cx="23262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Autoaprendizaje a través del </a:t>
            </a:r>
            <a:r>
              <a:rPr b="1"/>
              <a:t>Chatbot de WhatsApp</a:t>
            </a:r>
            <a:endParaRPr b="1"/>
          </a:p>
        </p:txBody>
      </p:sp>
      <p:sp>
        <p:nvSpPr>
          <p:cNvPr id="375" name="Google Shape;375;p44"/>
          <p:cNvSpPr txBox="1"/>
          <p:nvPr/>
        </p:nvSpPr>
        <p:spPr>
          <a:xfrm>
            <a:off x="6584755" y="1034542"/>
            <a:ext cx="1946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sz="1200">
                <a:solidFill>
                  <a:srgbClr val="013D5C"/>
                </a:solidFill>
              </a:defRPr>
            </a:pPr>
            <a:r>
              <a:t>Grupos de chat de WhatsApp con el Facilitador </a:t>
            </a:r>
          </a:p>
        </p:txBody>
      </p:sp>
      <p:grpSp>
        <p:nvGrpSpPr>
          <p:cNvPr id="376" name="Google Shape;376;p44"/>
          <p:cNvGrpSpPr/>
          <p:nvPr/>
        </p:nvGrpSpPr>
        <p:grpSpPr>
          <a:xfrm>
            <a:off x="6166865" y="140342"/>
            <a:ext cx="372257" cy="372257"/>
            <a:chOff x="6166865" y="140342"/>
            <a:chExt cx="372257" cy="372257"/>
          </a:xfrm>
        </p:grpSpPr>
        <p:sp>
          <p:nvSpPr>
            <p:cNvPr id="377" name="Google Shape;377;p44"/>
            <p:cNvSpPr/>
            <p:nvPr/>
          </p:nvSpPr>
          <p:spPr>
            <a:xfrm>
              <a:off x="6166865" y="140342"/>
              <a:ext cx="372257" cy="372257"/>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78" name="Google Shape;378;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79" name="Google Shape;379;p44"/>
          <p:cNvGrpSpPr/>
          <p:nvPr/>
        </p:nvGrpSpPr>
        <p:grpSpPr>
          <a:xfrm>
            <a:off x="76165" y="2145742"/>
            <a:ext cx="372300" cy="372300"/>
            <a:chOff x="6166865" y="140342"/>
            <a:chExt cx="372300" cy="372300"/>
          </a:xfrm>
        </p:grpSpPr>
        <p:sp>
          <p:nvSpPr>
            <p:cNvPr id="380" name="Google Shape;380;p44"/>
            <p:cNvSpPr/>
            <p:nvPr/>
          </p:nvSpPr>
          <p:spPr>
            <a:xfrm>
              <a:off x="6166865" y="140342"/>
              <a:ext cx="372300" cy="372300"/>
            </a:xfrm>
            <a:prstGeom prst="ellipse">
              <a:avLst/>
            </a:prstGeom>
            <a:solidFill>
              <a:srgbClr val="FBAD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1" name="Google Shape;381;p44"/>
            <p:cNvPicPr preferRelativeResize="0"/>
            <p:nvPr/>
          </p:nvPicPr>
          <p:blipFill>
            <a:blip r:embed="rId4">
              <a:alphaModFix/>
            </a:blip>
            <a:stretch>
              <a:fillRect/>
            </a:stretch>
          </p:blipFill>
          <p:spPr>
            <a:xfrm>
              <a:off x="6253825" y="222075"/>
              <a:ext cx="208800" cy="208800"/>
            </a:xfrm>
            <a:prstGeom prst="rect">
              <a:avLst/>
            </a:prstGeom>
            <a:noFill/>
            <a:ln>
              <a:noFill/>
            </a:ln>
          </p:spPr>
        </p:pic>
      </p:grpSp>
      <p:grpSp>
        <p:nvGrpSpPr>
          <p:cNvPr id="382" name="Google Shape;382;p44"/>
          <p:cNvGrpSpPr/>
          <p:nvPr/>
        </p:nvGrpSpPr>
        <p:grpSpPr>
          <a:xfrm>
            <a:off x="6172071" y="582117"/>
            <a:ext cx="372300" cy="372300"/>
            <a:chOff x="6172071" y="582117"/>
            <a:chExt cx="372300" cy="372300"/>
          </a:xfrm>
        </p:grpSpPr>
        <p:sp>
          <p:nvSpPr>
            <p:cNvPr id="383" name="Google Shape;383;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4" name="Google Shape;384;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5" name="Google Shape;385;p44"/>
          <p:cNvGrpSpPr/>
          <p:nvPr/>
        </p:nvGrpSpPr>
        <p:grpSpPr>
          <a:xfrm>
            <a:off x="1904721" y="2145742"/>
            <a:ext cx="372300" cy="372300"/>
            <a:chOff x="6172071" y="582117"/>
            <a:chExt cx="372300" cy="372300"/>
          </a:xfrm>
        </p:grpSpPr>
        <p:sp>
          <p:nvSpPr>
            <p:cNvPr id="386" name="Google Shape;386;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87" name="Google Shape;387;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88" name="Google Shape;388;p44"/>
          <p:cNvGrpSpPr/>
          <p:nvPr/>
        </p:nvGrpSpPr>
        <p:grpSpPr>
          <a:xfrm>
            <a:off x="3720508" y="2145742"/>
            <a:ext cx="372300" cy="372300"/>
            <a:chOff x="6172071" y="582117"/>
            <a:chExt cx="372300" cy="372300"/>
          </a:xfrm>
        </p:grpSpPr>
        <p:sp>
          <p:nvSpPr>
            <p:cNvPr id="389" name="Google Shape;389;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0" name="Google Shape;390;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1" name="Google Shape;391;p44"/>
          <p:cNvGrpSpPr/>
          <p:nvPr/>
        </p:nvGrpSpPr>
        <p:grpSpPr>
          <a:xfrm>
            <a:off x="5504383" y="2145742"/>
            <a:ext cx="372300" cy="372300"/>
            <a:chOff x="6172071" y="582117"/>
            <a:chExt cx="372300" cy="372300"/>
          </a:xfrm>
        </p:grpSpPr>
        <p:sp>
          <p:nvSpPr>
            <p:cNvPr id="392" name="Google Shape;392;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3" name="Google Shape;393;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4" name="Google Shape;394;p44"/>
          <p:cNvGrpSpPr/>
          <p:nvPr/>
        </p:nvGrpSpPr>
        <p:grpSpPr>
          <a:xfrm>
            <a:off x="7364821" y="2130817"/>
            <a:ext cx="372300" cy="372300"/>
            <a:chOff x="6172071" y="582117"/>
            <a:chExt cx="372300" cy="372300"/>
          </a:xfrm>
        </p:grpSpPr>
        <p:sp>
          <p:nvSpPr>
            <p:cNvPr id="395" name="Google Shape;395;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6" name="Google Shape;396;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397" name="Google Shape;397;p44"/>
          <p:cNvGrpSpPr/>
          <p:nvPr/>
        </p:nvGrpSpPr>
        <p:grpSpPr>
          <a:xfrm>
            <a:off x="76221" y="3305142"/>
            <a:ext cx="372300" cy="372300"/>
            <a:chOff x="6172071" y="582117"/>
            <a:chExt cx="372300" cy="372300"/>
          </a:xfrm>
        </p:grpSpPr>
        <p:sp>
          <p:nvSpPr>
            <p:cNvPr id="398" name="Google Shape;398;p44"/>
            <p:cNvSpPr/>
            <p:nvPr/>
          </p:nvSpPr>
          <p:spPr>
            <a:xfrm>
              <a:off x="6172071" y="582117"/>
              <a:ext cx="372300" cy="372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399" name="Google Shape;399;p44"/>
            <p:cNvPicPr preferRelativeResize="0"/>
            <p:nvPr/>
          </p:nvPicPr>
          <p:blipFill rotWithShape="1">
            <a:blip r:embed="rId5">
              <a:alphaModFix/>
            </a:blip>
            <a:srcRect b="0" l="0" r="0" t="0"/>
            <a:stretch/>
          </p:blipFill>
          <p:spPr>
            <a:xfrm>
              <a:off x="6223138" y="633188"/>
              <a:ext cx="270177" cy="270177"/>
            </a:xfrm>
            <a:prstGeom prst="rect">
              <a:avLst/>
            </a:prstGeom>
            <a:noFill/>
            <a:ln>
              <a:noFill/>
            </a:ln>
          </p:spPr>
        </p:pic>
      </p:grpSp>
      <p:grpSp>
        <p:nvGrpSpPr>
          <p:cNvPr id="400" name="Google Shape;400;p44"/>
          <p:cNvGrpSpPr/>
          <p:nvPr/>
        </p:nvGrpSpPr>
        <p:grpSpPr>
          <a:xfrm>
            <a:off x="6192365" y="1098867"/>
            <a:ext cx="372300" cy="372300"/>
            <a:chOff x="6192365" y="1098867"/>
            <a:chExt cx="372300" cy="372300"/>
          </a:xfrm>
        </p:grpSpPr>
        <p:sp>
          <p:nvSpPr>
            <p:cNvPr id="401" name="Google Shape;401;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2" name="Google Shape;402;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3" name="Google Shape;403;p44"/>
          <p:cNvGrpSpPr/>
          <p:nvPr/>
        </p:nvGrpSpPr>
        <p:grpSpPr>
          <a:xfrm>
            <a:off x="3784165" y="3305142"/>
            <a:ext cx="372300" cy="372300"/>
            <a:chOff x="6192365" y="1098867"/>
            <a:chExt cx="372300" cy="372300"/>
          </a:xfrm>
        </p:grpSpPr>
        <p:sp>
          <p:nvSpPr>
            <p:cNvPr id="404" name="Google Shape;404;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5" name="Google Shape;405;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grpSp>
        <p:nvGrpSpPr>
          <p:cNvPr id="406" name="Google Shape;406;p44"/>
          <p:cNvGrpSpPr/>
          <p:nvPr/>
        </p:nvGrpSpPr>
        <p:grpSpPr>
          <a:xfrm>
            <a:off x="7371940" y="3228867"/>
            <a:ext cx="372300" cy="372300"/>
            <a:chOff x="6192365" y="1098867"/>
            <a:chExt cx="372300" cy="372300"/>
          </a:xfrm>
        </p:grpSpPr>
        <p:sp>
          <p:nvSpPr>
            <p:cNvPr id="407" name="Google Shape;407;p44"/>
            <p:cNvSpPr/>
            <p:nvPr/>
          </p:nvSpPr>
          <p:spPr>
            <a:xfrm>
              <a:off x="6192365" y="1098867"/>
              <a:ext cx="372300" cy="37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pic>
          <p:nvPicPr>
            <p:cNvPr id="408" name="Google Shape;408;p44"/>
            <p:cNvPicPr preferRelativeResize="0"/>
            <p:nvPr/>
          </p:nvPicPr>
          <p:blipFill rotWithShape="1">
            <a:blip r:embed="rId6">
              <a:alphaModFix/>
            </a:blip>
            <a:srcRect b="2606" l="0" r="0" t="2606"/>
            <a:stretch/>
          </p:blipFill>
          <p:spPr>
            <a:xfrm>
              <a:off x="6282297" y="1180612"/>
              <a:ext cx="208800" cy="2088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4" name="Google Shape;414;p45"/>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Capacitación de Facilitadores</a:t>
            </a:r>
            <a:endParaRPr b="0" i="0" sz="1400" u="none" cap="none" strike="noStrike">
              <a:solidFill>
                <a:srgbClr val="000000"/>
              </a:solidFill>
              <a:latin typeface="Arial"/>
              <a:ea typeface="Arial"/>
              <a:cs typeface="Arial"/>
              <a:sym typeface="Arial"/>
            </a:endParaRPr>
          </a:p>
        </p:txBody>
      </p:sp>
      <p:sp>
        <p:nvSpPr>
          <p:cNvPr id="415" name="Google Shape;415;p45"/>
          <p:cNvSpPr txBox="1"/>
          <p:nvPr/>
        </p:nvSpPr>
        <p:spPr>
          <a:xfrm>
            <a:off x="286225" y="828900"/>
            <a:ext cx="5100600" cy="401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Al final del taller, serás capaz de: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endParaRPr b="0" i="0" sz="1400" u="none" cap="none" strike="noStrike">
              <a:solidFill>
                <a:srgbClr val="123D5D"/>
              </a:solidFill>
              <a:latin typeface="Arial"/>
              <a:ea typeface="Arial"/>
              <a:cs typeface="Arial"/>
              <a:sym typeface="Arial"/>
            </a:endParaRPr>
          </a:p>
          <a:p>
            <a:pPr indent="-311150" lvl="0" marL="457200" rtl="0" algn="just">
              <a:lnSpc>
                <a:spcPct val="115000"/>
              </a:lnSpc>
              <a:spcBef>
                <a:spcPts val="0"/>
              </a:spcBef>
              <a:spcAft>
                <a:spcPts val="0"/>
              </a:spcAft>
              <a:buClr>
                <a:srgbClr val="0B4060"/>
              </a:buClr>
              <a:buSzPts val="1300"/>
              <a:buChar char="●"/>
              <a:defRPr sz="1300">
                <a:solidFill>
                  <a:srgbClr val="0B4060"/>
                </a:solidFill>
              </a:defRPr>
            </a:pPr>
            <a:r>
              <a:t>Articular el propósito de Crianza con Conciencia+.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y formar a los padres, madres y cuidadores en la tecnología del chatbot Crianza con Conciencia.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Impartir la sesión de integración presencial.</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Usar la App Formando Conciencia+ para conectar el identificador único de los padres e informar sobre su asistencia.</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Sesiones de chat para facilitadores sobre el diálogo interno y el estrés. </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Proporcionar a los padres, madres y cuidadores apoyo para la resolución de problemas y la salvaguarda de sus niños, niñas y adolescentes.</a:t>
            </a:r>
            <a:endParaRPr sz="1300">
              <a:solidFill>
                <a:srgbClr val="0B4060"/>
              </a:solidFill>
            </a:endParaRPr>
          </a:p>
          <a:p>
            <a:pPr indent="-311150" lvl="0" marL="457200" rtl="0" algn="just">
              <a:lnSpc>
                <a:spcPct val="115000"/>
              </a:lnSpc>
              <a:spcBef>
                <a:spcPts val="1000"/>
              </a:spcBef>
              <a:spcAft>
                <a:spcPts val="0"/>
              </a:spcAft>
              <a:buClr>
                <a:srgbClr val="0B4060"/>
              </a:buClr>
              <a:buSzPts val="1300"/>
              <a:buChar char="●"/>
              <a:defRPr sz="1300">
                <a:solidFill>
                  <a:srgbClr val="0B4060"/>
                </a:solidFill>
              </a:defRPr>
            </a:pPr>
            <a:r>
              <a:t>Recibir un certificado por participar en el taller de capacitación</a:t>
            </a:r>
            <a:endParaRPr sz="1300">
              <a:solidFill>
                <a:srgbClr val="0B4060"/>
              </a:solidFill>
            </a:endParaRPr>
          </a:p>
          <a:p>
            <a:pPr indent="0" lvl="0" marL="0" marR="0" rtl="0" algn="l">
              <a:lnSpc>
                <a:spcPct val="100000"/>
              </a:lnSpc>
              <a:spcBef>
                <a:spcPts val="1000"/>
              </a:spcBef>
              <a:spcAft>
                <a:spcPts val="1000"/>
              </a:spcAft>
              <a:buNone/>
            </a:pPr>
            <a:endParaRPr b="0" i="0" sz="1600" u="none" cap="none" strike="noStrike">
              <a:solidFill>
                <a:srgbClr val="123D5D"/>
              </a:solidFill>
              <a:latin typeface="Arial"/>
              <a:ea typeface="Arial"/>
              <a:cs typeface="Arial"/>
              <a:sym typeface="Arial"/>
            </a:endParaRPr>
          </a:p>
        </p:txBody>
      </p:sp>
      <p:pic>
        <p:nvPicPr>
          <p:cNvPr id="416" name="Google Shape;416;p45"/>
          <p:cNvPicPr preferRelativeResize="0"/>
          <p:nvPr/>
        </p:nvPicPr>
        <p:blipFill rotWithShape="1">
          <a:blip r:embed="rId3">
            <a:alphaModFix/>
          </a:blip>
          <a:srcRect b="0" l="43750" r="0" t="0"/>
          <a:stretch/>
        </p:blipFill>
        <p:spPr>
          <a:xfrm>
            <a:off x="5386882" y="828892"/>
            <a:ext cx="3210600" cy="3210600"/>
          </a:xfrm>
          <a:prstGeom prst="ellipse">
            <a:avLst/>
          </a:prstGeom>
          <a:noFill/>
          <a:ln>
            <a:noFill/>
          </a:ln>
        </p:spPr>
      </p:pic>
      <p:sp>
        <p:nvSpPr>
          <p:cNvPr id="417" name="Google Shape;417;p45"/>
          <p:cNvSpPr/>
          <p:nvPr/>
        </p:nvSpPr>
        <p:spPr>
          <a:xfrm rot="-2420111">
            <a:off x="8172336" y="1159334"/>
            <a:ext cx="847730" cy="365651"/>
          </a:xfrm>
          <a:prstGeom prst="roundRect">
            <a:avLst>
              <a:gd fmla="val 50000" name="adj"/>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8" name="Google Shape;418;p45"/>
          <p:cNvSpPr/>
          <p:nvPr/>
        </p:nvSpPr>
        <p:spPr>
          <a:xfrm rot="-5400000">
            <a:off x="7880634" y="360849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19" name="Google Shape;419;p45"/>
          <p:cNvSpPr/>
          <p:nvPr/>
        </p:nvSpPr>
        <p:spPr>
          <a:xfrm rot="-5400000">
            <a:off x="7697752" y="3453171"/>
            <a:ext cx="304500" cy="358500"/>
          </a:xfrm>
          <a:prstGeom prst="rtTriangle">
            <a:avLst/>
          </a:prstGeom>
          <a:solidFill>
            <a:srgbClr val="EF165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25" name="Google Shape;425;p4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Capacitación de Facilitadores</a:t>
            </a:r>
            <a:endParaRPr b="0" i="0" sz="1400" u="none" cap="none" strike="noStrike">
              <a:solidFill>
                <a:srgbClr val="000000"/>
              </a:solidFill>
              <a:latin typeface="Arial"/>
              <a:ea typeface="Arial"/>
              <a:cs typeface="Arial"/>
              <a:sym typeface="Arial"/>
            </a:endParaRPr>
          </a:p>
        </p:txBody>
      </p:sp>
      <p:sp>
        <p:nvSpPr>
          <p:cNvPr id="426" name="Google Shape;426;p46"/>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1: </a:t>
            </a:r>
            <a:endParaRPr b="0" i="0" sz="1600" u="none" cap="none" strike="noStrike">
              <a:solidFill>
                <a:srgbClr val="123D5D"/>
              </a:solidFill>
              <a:latin typeface="Arial"/>
              <a:ea typeface="Arial"/>
              <a:cs typeface="Arial"/>
              <a:sym typeface="Arial"/>
            </a:endParaRPr>
          </a:p>
        </p:txBody>
      </p:sp>
      <p:sp>
        <p:nvSpPr>
          <p:cNvPr id="427" name="Google Shape;427;p46"/>
          <p:cNvSpPr txBox="1"/>
          <p:nvPr/>
        </p:nvSpPr>
        <p:spPr>
          <a:xfrm>
            <a:off x="558075" y="2328925"/>
            <a:ext cx="61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33" name="Google Shape;433;p4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Capacitación de Facilitadores</a:t>
            </a:r>
            <a:endParaRPr b="0" i="0" sz="1400" u="none" cap="none" strike="noStrike">
              <a:solidFill>
                <a:srgbClr val="000000"/>
              </a:solidFill>
              <a:latin typeface="Arial"/>
              <a:ea typeface="Arial"/>
              <a:cs typeface="Arial"/>
              <a:sym typeface="Arial"/>
            </a:endParaRPr>
          </a:p>
        </p:txBody>
      </p:sp>
      <p:sp>
        <p:nvSpPr>
          <p:cNvPr id="434" name="Google Shape;434;p47"/>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graphicFrame>
        <p:nvGraphicFramePr>
          <p:cNvPr id="435" name="Google Shape;435;p47"/>
          <p:cNvGraphicFramePr/>
          <p:nvPr/>
        </p:nvGraphicFramePr>
        <p:xfrm>
          <a:off x="583450" y="1452675"/>
          <a:ext cx="3000000" cy="3000000"/>
        </p:xfrm>
        <a:graphic>
          <a:graphicData uri="http://schemas.openxmlformats.org/drawingml/2006/table">
            <a:tbl>
              <a:tblPr>
                <a:noFill/>
                <a:tableStyleId>{7E8B8E0E-1F23-4FC9-B48F-5C4748AE6BA7}</a:tableStyleId>
              </a:tblPr>
              <a:tblGrid>
                <a:gridCol w="2413000"/>
                <a:gridCol w="2413000"/>
                <a:gridCol w="2413000"/>
              </a:tblGrid>
              <a:tr h="381000">
                <a:tc>
                  <a:txBody>
                    <a:bodyPr/>
                    <a:lstStyle/>
                    <a:p>
                      <a:pPr indent="0" lvl="0" marL="0" rtl="0" algn="l">
                        <a:spcBef>
                          <a:spcPts val="0"/>
                        </a:spcBef>
                        <a:spcAft>
                          <a:spcPts val="0"/>
                        </a:spcAft>
                        <a:buNone/>
                        <a:defRPr b="1"/>
                      </a:pPr>
                      <a:r>
                        <a:t>Módulo </a:t>
                      </a:r>
                      <a:endParaRPr b="1"/>
                    </a:p>
                  </a:txBody>
                  <a:tcPr marT="91425" marB="91425" marR="91425" marL="91425"/>
                </a:tc>
                <a:tc>
                  <a:txBody>
                    <a:bodyPr/>
                    <a:lstStyle/>
                    <a:p>
                      <a:pPr indent="0" lvl="0" marL="0" rtl="0" algn="l">
                        <a:spcBef>
                          <a:spcPts val="0"/>
                        </a:spcBef>
                        <a:spcAft>
                          <a:spcPts val="0"/>
                        </a:spcAft>
                        <a:buNone/>
                        <a:defRPr b="1"/>
                      </a:pPr>
                      <a:r>
                        <a:t>Actividades </a:t>
                      </a:r>
                      <a:endParaRPr b="1"/>
                    </a:p>
                  </a:txBody>
                  <a:tcPr marT="91425" marB="91425" marR="91425" marL="91425"/>
                </a:tc>
                <a:tc>
                  <a:txBody>
                    <a:bodyPr/>
                    <a:lstStyle/>
                    <a:p>
                      <a:pPr indent="0" lvl="0" marL="0" rtl="0" algn="l">
                        <a:spcBef>
                          <a:spcPts val="0"/>
                        </a:spcBef>
                        <a:spcAft>
                          <a:spcPts val="0"/>
                        </a:spcAft>
                        <a:buNone/>
                        <a:defRPr b="1"/>
                      </a:pPr>
                      <a:r>
                        <a:t>Tiempo</a:t>
                      </a:r>
                      <a:endParaRPr b="1"/>
                    </a:p>
                  </a:txBody>
                  <a:tcPr marT="91425" marB="91425" marR="91425" marL="91425"/>
                </a:tc>
              </a:tr>
              <a:tr h="381000">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c>
                  <a:txBody>
                    <a:bodyPr/>
                    <a:lstStyle/>
                    <a:p>
                      <a:pPr indent="0" lvl="0" marL="0" rtl="0" algn="l">
                        <a:spcBef>
                          <a:spcPts val="0"/>
                        </a:spcBef>
                        <a:spcAft>
                          <a:spcPts val="0"/>
                        </a:spcAft>
                        <a:buNone/>
                      </a:p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439" name="Shape 439"/>
        <p:cNvGrpSpPr/>
        <p:nvPr/>
      </p:nvGrpSpPr>
      <p:grpSpPr>
        <a:xfrm>
          <a:off x="0" y="0"/>
          <a:ext cx="0" cy="0"/>
          <a:chOff x="0" y="0"/>
          <a:chExt cx="0" cy="0"/>
        </a:xfrm>
      </p:grpSpPr>
      <p:sp>
        <p:nvSpPr>
          <p:cNvPr id="440" name="Google Shape;440;p48"/>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2: Accept, Explore, Connect, Practise</a:t>
            </a:r>
            <a:endParaRPr b="1" sz="5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2"/>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 name="Google Shape;88;p2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89" name="Google Shape;89;p22"/>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Clr>
                <a:schemeClr val="dk1"/>
              </a:buClr>
              <a:buSzPts val="1100"/>
              <a:buFont typeface="Arial"/>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90" name="Google Shape;90;p22"/>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91" name="Google Shape;91;p22"/>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al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92" name="Google Shape;92;p22"/>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93" name="Google Shape;93;p22"/>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94" name="Google Shape;94;p22"/>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46" name="Google Shape;446;p49"/>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47" name="Google Shape;447;p49"/>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48" name="Google Shape;448;p49"/>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300">
              <a:solidFill>
                <a:srgbClr val="FFFFFF"/>
              </a:solidFill>
            </a:endParaRPr>
          </a:p>
          <a:p>
            <a:pPr indent="0" lvl="0" marL="152400" marR="0" rtl="0" algn="l">
              <a:lnSpc>
                <a:spcPct val="100000"/>
              </a:lnSpc>
              <a:spcBef>
                <a:spcPts val="0"/>
              </a:spcBef>
              <a:spcAft>
                <a:spcPts val="0"/>
              </a:spcAft>
              <a:buNone/>
              <a:defRPr sz="1300">
                <a:solidFill>
                  <a:srgbClr val="FFFFFF"/>
                </a:solidFill>
              </a:defRPr>
            </a:pPr>
            <a:r>
              <a:rPr b="1"/>
              <a:t>ACEPTAR </a:t>
            </a:r>
            <a:r>
              <a:t>la participación y contribución de los padres, madres y cuidadores tanto física como verbal </a:t>
            </a:r>
            <a:endParaRPr i="0" sz="1300" u="none" cap="none" strike="noStrike">
              <a:solidFill>
                <a:srgbClr val="FFFFFF"/>
              </a:solidFill>
            </a:endParaRPr>
          </a:p>
          <a:p>
            <a:pPr indent="0" lvl="0" marL="0" marR="0" rtl="0" algn="ctr">
              <a:lnSpc>
                <a:spcPct val="100000"/>
              </a:lnSpc>
              <a:spcBef>
                <a:spcPts val="0"/>
              </a:spcBef>
              <a:spcAft>
                <a:spcPts val="0"/>
              </a:spcAft>
              <a:buNone/>
            </a:pPr>
            <a:endParaRPr b="1" i="0" sz="2900" u="none" cap="none" strike="noStrike">
              <a:solidFill>
                <a:srgbClr val="FFFFFF"/>
              </a:solidFill>
              <a:latin typeface="Arial"/>
              <a:ea typeface="Arial"/>
              <a:cs typeface="Arial"/>
              <a:sym typeface="Arial"/>
            </a:endParaRPr>
          </a:p>
        </p:txBody>
      </p:sp>
      <p:sp>
        <p:nvSpPr>
          <p:cNvPr id="449" name="Google Shape;449;p49"/>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5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EXPLORAR </a:t>
            </a:r>
            <a:r>
              <a:t>las experiencias, actitudes, sentimientos y retos compartidos por los padres, madres y cuidadores </a:t>
            </a:r>
            <a:endParaRPr i="0" sz="15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600" u="none" cap="none" strike="noStrike">
              <a:solidFill>
                <a:srgbClr val="FFFFFF"/>
              </a:solidFill>
              <a:latin typeface="Arial"/>
              <a:ea typeface="Arial"/>
              <a:cs typeface="Arial"/>
              <a:sym typeface="Arial"/>
            </a:endParaRPr>
          </a:p>
        </p:txBody>
      </p:sp>
      <p:sp>
        <p:nvSpPr>
          <p:cNvPr id="450" name="Google Shape;450;p49"/>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600">
              <a:solidFill>
                <a:srgbClr val="FFFFFF"/>
              </a:solidFill>
            </a:endParaRPr>
          </a:p>
          <a:p>
            <a:pPr indent="0" lvl="0" marL="133350" marR="0" rtl="0" algn="l">
              <a:lnSpc>
                <a:spcPct val="100000"/>
              </a:lnSpc>
              <a:spcBef>
                <a:spcPts val="1000"/>
              </a:spcBef>
              <a:spcAft>
                <a:spcPts val="0"/>
              </a:spcAft>
              <a:buNone/>
              <a:defRPr sz="1300">
                <a:solidFill>
                  <a:srgbClr val="FFFFFF"/>
                </a:solidFill>
              </a:defRPr>
            </a:pPr>
            <a:r>
              <a:rPr b="1"/>
              <a:t>CONECTAR </a:t>
            </a:r>
            <a:r>
              <a:t>la experiencia de los padres, madres y cuidadores con un principio o lección sobre la crianza positiva</a:t>
            </a:r>
            <a:endParaRPr i="0" sz="15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1000" u="none" cap="none" strike="noStrike">
              <a:solidFill>
                <a:srgbClr val="FFFFFF"/>
              </a:solidFill>
              <a:latin typeface="Arial"/>
              <a:ea typeface="Arial"/>
              <a:cs typeface="Arial"/>
              <a:sym typeface="Arial"/>
            </a:endParaRPr>
          </a:p>
        </p:txBody>
      </p:sp>
      <p:sp>
        <p:nvSpPr>
          <p:cNvPr id="451" name="Google Shape;451;p49"/>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2" name="Google Shape;452;p49"/>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3" name="Google Shape;453;p49"/>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454" name="Google Shape;454;p49"/>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4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700">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defRPr sz="1300">
                <a:solidFill>
                  <a:srgbClr val="FFFFFF"/>
                </a:solidFill>
                <a:latin typeface="Roboto"/>
                <a:ea typeface="Roboto"/>
                <a:cs typeface="Roboto"/>
                <a:sym typeface="Roboto"/>
              </a:defRPr>
            </a:pPr>
            <a:r>
              <a:rPr b="1"/>
              <a:t>PRACTICAR </a:t>
            </a:r>
            <a:r>
              <a:t>las nuevas habilidades de crianza positiva en casa. </a:t>
            </a:r>
            <a:endParaRPr i="0" sz="1000" u="none" cap="none" strike="noStrike">
              <a:solidFill>
                <a:srgbClr val="FFFFFF"/>
              </a:solidFill>
              <a:latin typeface="Roboto"/>
              <a:ea typeface="Roboto"/>
              <a:cs typeface="Roboto"/>
              <a:sym typeface="Roboto"/>
            </a:endParaRPr>
          </a:p>
        </p:txBody>
      </p:sp>
      <p:sp>
        <p:nvSpPr>
          <p:cNvPr id="455" name="Google Shape;455;p49"/>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56" name="Google Shape;456;p49"/>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457" name="Google Shape;457;p49"/>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458" name="Google Shape;458;p49"/>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459" name="Google Shape;459;p49"/>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3" name="Shape 463"/>
        <p:cNvGrpSpPr/>
        <p:nvPr/>
      </p:nvGrpSpPr>
      <p:grpSpPr>
        <a:xfrm>
          <a:off x="0" y="0"/>
          <a:ext cx="0" cy="0"/>
          <a:chOff x="0" y="0"/>
          <a:chExt cx="0" cy="0"/>
        </a:xfrm>
      </p:grpSpPr>
      <p:sp>
        <p:nvSpPr>
          <p:cNvPr id="464" name="Google Shape;464;p50"/>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Juego de Roles </a:t>
            </a:r>
            <a:endParaRPr b="1" sz="5000">
              <a:solidFill>
                <a:schemeClr val="lt1"/>
              </a:solidFill>
            </a:endParaRPr>
          </a:p>
        </p:txBody>
      </p:sp>
      <p:pic>
        <p:nvPicPr>
          <p:cNvPr id="465" name="Google Shape;465;p50"/>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469" name="Shape 469"/>
        <p:cNvGrpSpPr/>
        <p:nvPr/>
      </p:nvGrpSpPr>
      <p:grpSpPr>
        <a:xfrm>
          <a:off x="0" y="0"/>
          <a:ext cx="0" cy="0"/>
          <a:chOff x="0" y="0"/>
          <a:chExt cx="0" cy="0"/>
        </a:xfrm>
      </p:grpSpPr>
      <p:sp>
        <p:nvSpPr>
          <p:cNvPr id="470" name="Google Shape;470;p51"/>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ACEPTAR: Cuestionario Sorpresa </a:t>
            </a:r>
            <a:endParaRPr b="1" sz="5000">
              <a:solidFill>
                <a:schemeClr val="lt1"/>
              </a:solidFill>
            </a:endParaRPr>
          </a:p>
        </p:txBody>
      </p:sp>
      <p:pic>
        <p:nvPicPr>
          <p:cNvPr id="471" name="Google Shape;471;p51"/>
          <p:cNvPicPr preferRelativeResize="0"/>
          <p:nvPr/>
        </p:nvPicPr>
        <p:blipFill rotWithShape="1">
          <a:blip r:embed="rId3">
            <a:alphaModFix/>
          </a:blip>
          <a:srcRect b="0" l="0" r="0" t="0"/>
          <a:stretch/>
        </p:blipFill>
        <p:spPr>
          <a:xfrm>
            <a:off x="540328" y="1661158"/>
            <a:ext cx="1890625" cy="182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77" name="Google Shape;477;p5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78" name="Google Shape;478;p5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79" name="Google Shape;479;p52"/>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80" name="Google Shape;480;p52"/>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81" name="Google Shape;481;p52"/>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82" name="Google Shape;482;p52"/>
          <p:cNvSpPr txBox="1"/>
          <p:nvPr/>
        </p:nvSpPr>
        <p:spPr>
          <a:xfrm>
            <a:off x="2673500" y="928425"/>
            <a:ext cx="5763300" cy="318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600" u="none" cap="none" strike="noStrike">
              <a:solidFill>
                <a:srgbClr val="0D3959"/>
              </a:solidFill>
              <a:latin typeface="Arial"/>
              <a:ea typeface="Arial"/>
              <a:cs typeface="Arial"/>
              <a:sym typeface="Aria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Gestos físicos:</a:t>
            </a:r>
            <a:r>
              <a:t> Asentir, sonreír, inclinarse hacia delante, mirar al participante, contacto visual, etc;</a:t>
            </a:r>
            <a:endParaRPr>
              <a:solidFill>
                <a:srgbClr val="0B4060"/>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rPr b="1"/>
              <a:t>Vocalización no verbal:</a:t>
            </a:r>
            <a:r>
              <a:t> Mmmm…, Ajá, Ah…,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Intervenciones verbales:</a:t>
            </a:r>
            <a:r>
              <a:t> Usar el nombre del participante, darle las gracias, reconocer y halagr su contribución, etc.;</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rPr b="1"/>
              <a:t>Usar afirmaciones reflexivas: </a:t>
            </a:r>
            <a:r>
              <a:t>Parafrasear o repetir lo que ha dicho el participante para demostrar que realmente escuchaste lo que dijo. ¡Este es un aspecto clave de la escucha activa!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3"/>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488" name="Google Shape;488;p53"/>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489" name="Google Shape;489;p53"/>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490" name="Google Shape;490;p53"/>
          <p:cNvSpPr/>
          <p:nvPr/>
        </p:nvSpPr>
        <p:spPr>
          <a:xfrm>
            <a:off x="160650" y="1598317"/>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491" name="Google Shape;491;p53"/>
          <p:cNvSpPr/>
          <p:nvPr/>
        </p:nvSpPr>
        <p:spPr>
          <a:xfrm>
            <a:off x="769223" y="1075770"/>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492" name="Google Shape;492;p53"/>
          <p:cNvPicPr preferRelativeResize="0"/>
          <p:nvPr/>
        </p:nvPicPr>
        <p:blipFill rotWithShape="1">
          <a:blip r:embed="rId4">
            <a:alphaModFix/>
          </a:blip>
          <a:srcRect b="0" l="0" r="0" t="0"/>
          <a:stretch/>
        </p:blipFill>
        <p:spPr>
          <a:xfrm>
            <a:off x="865049" y="1176988"/>
            <a:ext cx="500110" cy="481750"/>
          </a:xfrm>
          <a:prstGeom prst="rect">
            <a:avLst/>
          </a:prstGeom>
          <a:noFill/>
          <a:ln>
            <a:noFill/>
          </a:ln>
        </p:spPr>
      </p:pic>
      <p:sp>
        <p:nvSpPr>
          <p:cNvPr id="493" name="Google Shape;493;p53"/>
          <p:cNvSpPr txBox="1"/>
          <p:nvPr/>
        </p:nvSpPr>
        <p:spPr>
          <a:xfrm>
            <a:off x="2673500" y="928425"/>
            <a:ext cx="5763300" cy="267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ACEPTAR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Hace que los padres, madres y cuidadores se sientan bienvenidos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Anima a las personas a participar más, especialmente a los que son tímidos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Demuestra que respetas y valoras sus respuestas y aportaciones</a:t>
            </a:r>
            <a:endParaRPr>
              <a:solidFill>
                <a:srgbClr val="0B4060"/>
              </a:solidFill>
            </a:endParaRPr>
          </a:p>
          <a:p>
            <a:pPr indent="-317500" lvl="0" marL="457200" rtl="0" algn="just">
              <a:lnSpc>
                <a:spcPct val="115000"/>
              </a:lnSpc>
              <a:spcBef>
                <a:spcPts val="1000"/>
              </a:spcBef>
              <a:spcAft>
                <a:spcPts val="1000"/>
              </a:spcAft>
              <a:buClr>
                <a:srgbClr val="0B4060"/>
              </a:buClr>
              <a:buSzPts val="1400"/>
              <a:buChar char="●"/>
              <a:defRPr>
                <a:solidFill>
                  <a:srgbClr val="0B4060"/>
                </a:solidFill>
              </a:defRPr>
            </a:pPr>
            <a:r>
              <a:t>Crea confianza y una relación positiva entre los padres, madres, cuidadores y tú</a:t>
            </a:r>
            <a:endParaRPr sz="1500">
              <a:solidFill>
                <a:srgbClr val="123D5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497" name="Shape 497"/>
        <p:cNvGrpSpPr/>
        <p:nvPr/>
      </p:nvGrpSpPr>
      <p:grpSpPr>
        <a:xfrm>
          <a:off x="0" y="0"/>
          <a:ext cx="0" cy="0"/>
          <a:chOff x="0" y="0"/>
          <a:chExt cx="0" cy="0"/>
        </a:xfrm>
      </p:grpSpPr>
      <p:sp>
        <p:nvSpPr>
          <p:cNvPr id="498" name="Google Shape;498;p5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Juego de Roles </a:t>
            </a:r>
            <a:endParaRPr b="1" sz="5000">
              <a:solidFill>
                <a:schemeClr val="lt1"/>
              </a:solidFill>
            </a:endParaRPr>
          </a:p>
        </p:txBody>
      </p:sp>
      <p:pic>
        <p:nvPicPr>
          <p:cNvPr id="499" name="Google Shape;499;p54"/>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503" name="Shape 503"/>
        <p:cNvGrpSpPr/>
        <p:nvPr/>
      </p:nvGrpSpPr>
      <p:grpSpPr>
        <a:xfrm>
          <a:off x="0" y="0"/>
          <a:ext cx="0" cy="0"/>
          <a:chOff x="0" y="0"/>
          <a:chExt cx="0" cy="0"/>
        </a:xfrm>
      </p:grpSpPr>
      <p:sp>
        <p:nvSpPr>
          <p:cNvPr id="504" name="Google Shape;504;p55"/>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EXPLORAR: Cuestionario Sorpresa </a:t>
            </a:r>
            <a:endParaRPr b="1" sz="5000">
              <a:solidFill>
                <a:schemeClr val="lt1"/>
              </a:solidFill>
            </a:endParaRPr>
          </a:p>
        </p:txBody>
      </p:sp>
      <p:pic>
        <p:nvPicPr>
          <p:cNvPr id="505" name="Google Shape;505;p55"/>
          <p:cNvPicPr preferRelativeResize="0"/>
          <p:nvPr/>
        </p:nvPicPr>
        <p:blipFill>
          <a:blip r:embed="rId3">
            <a:alphaModFix/>
          </a:blip>
          <a:stretch>
            <a:fillRect/>
          </a:stretch>
        </p:blipFill>
        <p:spPr>
          <a:xfrm>
            <a:off x="540315" y="1661150"/>
            <a:ext cx="1821200" cy="1821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6"/>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11" name="Google Shape;511;p56"/>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12" name="Google Shape;512;p56"/>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13" name="Google Shape;513;p56"/>
          <p:cNvSpPr txBox="1"/>
          <p:nvPr/>
        </p:nvSpPr>
        <p:spPr>
          <a:xfrm>
            <a:off x="2673500" y="687075"/>
            <a:ext cx="5763300" cy="3687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Haz preguntas abiertas: Quién, qué, cuándo, dónde, por qué y cómo;</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que auspicien más detalles: Cuéntame más…. ¿Puedes ser más específico? ¿Qué quieres decir?</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 perspectiva de la niña, el niño o el adolescente, así como la de los padres, madres y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Haz preguntas sobre las emociones de los padres, madres y cuidadores y los niños, niñas o adolescentes;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Pregúntales sobre cualquier dificultad que experimenten en casa;</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14" name="Google Shape;514;p56"/>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15" name="Google Shape;515;p56"/>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16" name="Google Shape;516;p56"/>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22" name="Google Shape;522;p57"/>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23" name="Google Shape;523;p57"/>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24" name="Google Shape;524;p57"/>
          <p:cNvSpPr txBox="1"/>
          <p:nvPr/>
        </p:nvSpPr>
        <p:spPr>
          <a:xfrm>
            <a:off x="2673500" y="315375"/>
            <a:ext cx="5763300" cy="44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EXPLORAR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17500" lvl="0" marL="457200" rtl="0" algn="just">
              <a:lnSpc>
                <a:spcPct val="115000"/>
              </a:lnSpc>
              <a:spcBef>
                <a:spcPts val="0"/>
              </a:spcBef>
              <a:spcAft>
                <a:spcPts val="0"/>
              </a:spcAft>
              <a:buClr>
                <a:srgbClr val="0B4060"/>
              </a:buClr>
              <a:buSzPts val="1400"/>
              <a:buChar char="●"/>
              <a:defRPr>
                <a:solidFill>
                  <a:srgbClr val="0B4060"/>
                </a:solidFill>
              </a:defRPr>
            </a:pPr>
            <a:r>
              <a:t>Consigue una idea más completa de lo que pasó exactamente en casa o de lo que piensan los padres, madres o cuidadores;</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describir su experiencia y a verla desde una perspectiva diferente;</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comprender por qué ellos o sus niños, niñas o adolescentes respondieron de esa manera en una situación concreta;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madres o cuidadores a ser más conscientes del impacto de sus decisiones y comportamientos y a pensar críticamente sobre su crianza;</a:t>
            </a:r>
            <a:endParaRPr>
              <a:solidFill>
                <a:srgbClr val="0B4060"/>
              </a:solidFill>
            </a:endParaRPr>
          </a:p>
          <a:p>
            <a:pPr indent="-317500" lvl="0" marL="457200" rtl="0" algn="just">
              <a:lnSpc>
                <a:spcPct val="115000"/>
              </a:lnSpc>
              <a:spcBef>
                <a:spcPts val="1000"/>
              </a:spcBef>
              <a:spcAft>
                <a:spcPts val="0"/>
              </a:spcAft>
              <a:buClr>
                <a:srgbClr val="0B4060"/>
              </a:buClr>
              <a:buSzPts val="1400"/>
              <a:buChar char="●"/>
              <a:defRPr>
                <a:solidFill>
                  <a:srgbClr val="0B4060"/>
                </a:solidFill>
              </a:defRPr>
            </a:pPr>
            <a:r>
              <a:t>Ayuda a los padres a compartir sus retos, a comprender por qué se produjo el reto y a identificar posibles soluciones para sus retos.</a:t>
            </a:r>
            <a:endParaRPr>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500">
              <a:solidFill>
                <a:srgbClr val="123D5D"/>
              </a:solidFill>
            </a:endParaRPr>
          </a:p>
        </p:txBody>
      </p:sp>
      <p:sp>
        <p:nvSpPr>
          <p:cNvPr id="525" name="Google Shape;525;p57"/>
          <p:cNvSpPr/>
          <p:nvPr/>
        </p:nvSpPr>
        <p:spPr>
          <a:xfrm>
            <a:off x="269821" y="15830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526" name="Google Shape;526;p57"/>
          <p:cNvSpPr/>
          <p:nvPr/>
        </p:nvSpPr>
        <p:spPr>
          <a:xfrm>
            <a:off x="867210" y="10757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27" name="Google Shape;527;p57"/>
          <p:cNvPicPr preferRelativeResize="0"/>
          <p:nvPr/>
        </p:nvPicPr>
        <p:blipFill>
          <a:blip r:embed="rId4">
            <a:alphaModFix/>
          </a:blip>
          <a:stretch>
            <a:fillRect/>
          </a:stretch>
        </p:blipFill>
        <p:spPr>
          <a:xfrm>
            <a:off x="998678" y="1166475"/>
            <a:ext cx="379700" cy="379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1" name="Shape 531"/>
        <p:cNvGrpSpPr/>
        <p:nvPr/>
      </p:nvGrpSpPr>
      <p:grpSpPr>
        <a:xfrm>
          <a:off x="0" y="0"/>
          <a:ext cx="0" cy="0"/>
          <a:chOff x="0" y="0"/>
          <a:chExt cx="0" cy="0"/>
        </a:xfrm>
      </p:grpSpPr>
      <p:sp>
        <p:nvSpPr>
          <p:cNvPr id="532" name="Google Shape;532;p58"/>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Juego de Roles </a:t>
            </a:r>
            <a:endParaRPr b="1" sz="5000">
              <a:solidFill>
                <a:schemeClr val="lt1"/>
              </a:solidFill>
            </a:endParaRPr>
          </a:p>
        </p:txBody>
      </p:sp>
      <p:pic>
        <p:nvPicPr>
          <p:cNvPr id="533" name="Google Shape;533;p58"/>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3"/>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00" name="Google Shape;100;p2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101" name="Google Shape;101;p23"/>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102" name="Google Shape;102;p23"/>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23"/>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capacitador </a:t>
            </a:r>
            <a:endParaRPr sz="1800">
              <a:latin typeface="Noto Sans"/>
              <a:ea typeface="Noto Sans"/>
              <a:cs typeface="Noto Sans"/>
              <a:sym typeface="Noto Sans"/>
            </a:endParaRPr>
          </a:p>
        </p:txBody>
      </p:sp>
      <p:cxnSp>
        <p:nvCxnSpPr>
          <p:cNvPr id="104" name="Google Shape;104;p23"/>
          <p:cNvCxnSpPr>
            <a:endCxn id="103"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105" name="Google Shape;105;p23"/>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capacitador sobre Crianza con Conciencia+</a:t>
            </a:r>
            <a:endParaRPr sz="1800">
              <a:latin typeface="Noto Sans"/>
              <a:ea typeface="Noto Sans"/>
              <a:cs typeface="Noto Sans"/>
              <a:sym typeface="Noto Sans"/>
            </a:endParaRPr>
          </a:p>
        </p:txBody>
      </p:sp>
      <p:cxnSp>
        <p:nvCxnSpPr>
          <p:cNvPr id="106" name="Google Shape;106;p23"/>
          <p:cNvCxnSpPr>
            <a:endCxn id="105"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27D"/>
        </a:solidFill>
      </p:bgPr>
    </p:bg>
    <p:spTree>
      <p:nvGrpSpPr>
        <p:cNvPr id="537" name="Shape 537"/>
        <p:cNvGrpSpPr/>
        <p:nvPr/>
      </p:nvGrpSpPr>
      <p:grpSpPr>
        <a:xfrm>
          <a:off x="0" y="0"/>
          <a:ext cx="0" cy="0"/>
          <a:chOff x="0" y="0"/>
          <a:chExt cx="0" cy="0"/>
        </a:xfrm>
      </p:grpSpPr>
      <p:sp>
        <p:nvSpPr>
          <p:cNvPr id="538" name="Google Shape;538;p59"/>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CONECTAR: Cuestionario Sorpresa </a:t>
            </a:r>
            <a:endParaRPr b="1" sz="5000">
              <a:solidFill>
                <a:schemeClr val="lt1"/>
              </a:solidFill>
            </a:endParaRPr>
          </a:p>
        </p:txBody>
      </p:sp>
      <p:pic>
        <p:nvPicPr>
          <p:cNvPr id="539" name="Google Shape;539;p59"/>
          <p:cNvPicPr preferRelativeResize="0"/>
          <p:nvPr/>
        </p:nvPicPr>
        <p:blipFill>
          <a:blip r:embed="rId3">
            <a:alphaModFix/>
          </a:blip>
          <a:stretch>
            <a:fillRect/>
          </a:stretch>
        </p:blipFill>
        <p:spPr>
          <a:xfrm>
            <a:off x="540325" y="1661152"/>
            <a:ext cx="1821200" cy="1821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45" name="Google Shape;545;p60"/>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46" name="Google Shape;546;p6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47" name="Google Shape;547;p60"/>
          <p:cNvSpPr txBox="1"/>
          <p:nvPr/>
        </p:nvSpPr>
        <p:spPr>
          <a:xfrm>
            <a:off x="2673500" y="687075"/>
            <a:ext cx="5763300" cy="378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CÓMO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Explora cómo su experiencia podría relacionarse con sus vidas o la relación con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cómo su experiencia podría relacionarse con algunos de los principios o habilidades que están aprendiendo durante el programa;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ellos como padres, madres o cuidadores;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Explora por qué puede ser importante o beneficioso para sus niños, niñas o adolescentes;</a:t>
            </a:r>
            <a:endParaRPr sz="18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48" name="Google Shape;548;p60"/>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49" name="Google Shape;549;p60"/>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50" name="Google Shape;550;p60"/>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1"/>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56" name="Google Shape;556;p61"/>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57" name="Google Shape;557;p61"/>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58" name="Google Shape;558;p61"/>
          <p:cNvSpPr txBox="1"/>
          <p:nvPr/>
        </p:nvSpPr>
        <p:spPr>
          <a:xfrm>
            <a:off x="2662675" y="1060375"/>
            <a:ext cx="5763300" cy="28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POR QUÉ CONECTAR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323850" lvl="0" marL="457200" rtl="0" algn="just">
              <a:lnSpc>
                <a:spcPct val="115000"/>
              </a:lnSpc>
              <a:spcBef>
                <a:spcPts val="0"/>
              </a:spcBef>
              <a:spcAft>
                <a:spcPts val="0"/>
              </a:spcAft>
              <a:buClr>
                <a:srgbClr val="0B4060"/>
              </a:buClr>
              <a:buSzPts val="1500"/>
              <a:buChar char="●"/>
              <a:defRPr sz="1500">
                <a:solidFill>
                  <a:srgbClr val="0B4060"/>
                </a:solidFill>
              </a:defRPr>
            </a:pPr>
            <a:r>
              <a:t>Ayuda a los padres, madres o cuidadores a comprender, en sus propias palabras, las razones por las que podrían querer usar una habilidad específica;</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Ayuda a los padres, madres o cuidadores a comprender los beneficios para ellos y para sus niños, niñas o adolescentes;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Refuerza la aceptación de una habilidad de crianza específica.</a:t>
            </a:r>
            <a:endParaRPr sz="1500">
              <a:solidFill>
                <a:srgbClr val="0B4060"/>
              </a:solidFill>
            </a:endParaRPr>
          </a:p>
          <a:p>
            <a:pPr indent="0" lvl="0" marL="0" marR="0" rtl="0" algn="l">
              <a:lnSpc>
                <a:spcPct val="100000"/>
              </a:lnSpc>
              <a:spcBef>
                <a:spcPts val="1000"/>
              </a:spcBef>
              <a:spcAft>
                <a:spcPts val="1000"/>
              </a:spcAft>
              <a:buClr>
                <a:srgbClr val="000000"/>
              </a:buClr>
              <a:buSzPts val="1500"/>
              <a:buFont typeface="Arial"/>
              <a:buNone/>
            </a:pPr>
            <a:endParaRPr sz="1900">
              <a:solidFill>
                <a:srgbClr val="123D5D"/>
              </a:solidFill>
            </a:endParaRPr>
          </a:p>
        </p:txBody>
      </p:sp>
      <p:sp>
        <p:nvSpPr>
          <p:cNvPr id="559" name="Google Shape;559;p61"/>
          <p:cNvSpPr/>
          <p:nvPr/>
        </p:nvSpPr>
        <p:spPr>
          <a:xfrm>
            <a:off x="269829" y="1537668"/>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560" name="Google Shape;560;p61"/>
          <p:cNvSpPr/>
          <p:nvPr/>
        </p:nvSpPr>
        <p:spPr>
          <a:xfrm>
            <a:off x="893233" y="1075767"/>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61" name="Google Shape;561;p61"/>
          <p:cNvPicPr preferRelativeResize="0"/>
          <p:nvPr/>
        </p:nvPicPr>
        <p:blipFill>
          <a:blip r:embed="rId4">
            <a:alphaModFix/>
          </a:blip>
          <a:stretch>
            <a:fillRect/>
          </a:stretch>
        </p:blipFill>
        <p:spPr>
          <a:xfrm>
            <a:off x="1077675" y="1228063"/>
            <a:ext cx="270175" cy="270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67" name="Google Shape;567;p62"/>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568" name="Google Shape;568;p62"/>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569" name="Google Shape;569;p62"/>
          <p:cNvSpPr txBox="1"/>
          <p:nvPr/>
        </p:nvSpPr>
        <p:spPr>
          <a:xfrm>
            <a:off x="2662675" y="898000"/>
            <a:ext cx="5763300" cy="27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600">
                <a:solidFill>
                  <a:srgbClr val="DB3614"/>
                </a:solidFill>
              </a:defRPr>
            </a:pPr>
            <a:r>
              <a:t>PRACTICAR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i="0" sz="1600" u="none" cap="none" strike="noStrike">
              <a:solidFill>
                <a:srgbClr val="0D3959"/>
              </a:solidFill>
            </a:endParaRPr>
          </a:p>
          <a:p>
            <a:pPr indent="0" lvl="0" marL="0" rtl="0" algn="just">
              <a:lnSpc>
                <a:spcPct val="115000"/>
              </a:lnSpc>
              <a:spcBef>
                <a:spcPts val="0"/>
              </a:spcBef>
              <a:spcAft>
                <a:spcPts val="0"/>
              </a:spcAft>
              <a:buNone/>
              <a:defRPr sz="1500">
                <a:solidFill>
                  <a:srgbClr val="0B4060"/>
                </a:solidFill>
              </a:defRPr>
            </a:pPr>
            <a:r>
              <a:t>Las actividades para la casa del chatbot Crianza con Conciencia+ animan a los padres, madres y cuidadores a practicar las habilidades de crianza todos los días.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Fomenta la confianza a la hora de poner en práctica habilidades nuevas;</a:t>
            </a:r>
            <a:endParaRPr sz="1500">
              <a:solidFill>
                <a:srgbClr val="0B4060"/>
              </a:solidFill>
            </a:endParaRPr>
          </a:p>
          <a:p>
            <a:pPr indent="-323850" lvl="0" marL="457200" rtl="0" algn="just">
              <a:lnSpc>
                <a:spcPct val="115000"/>
              </a:lnSpc>
              <a:spcBef>
                <a:spcPts val="1000"/>
              </a:spcBef>
              <a:spcAft>
                <a:spcPts val="0"/>
              </a:spcAft>
              <a:buClr>
                <a:srgbClr val="0B4060"/>
              </a:buClr>
              <a:buSzPts val="1500"/>
              <a:buChar char="●"/>
              <a:defRPr sz="1500">
                <a:solidFill>
                  <a:srgbClr val="0B4060"/>
                </a:solidFill>
              </a:defRPr>
            </a:pPr>
            <a:r>
              <a:t>Les permite a los padres, madres y cuidadores ensayar habilidades nuevas con el apoyo y la orientación de los facilitadores;</a:t>
            </a:r>
            <a:endParaRPr sz="1500">
              <a:solidFill>
                <a:srgbClr val="0B4060"/>
              </a:solidFill>
            </a:endParaRPr>
          </a:p>
          <a:p>
            <a:pPr indent="-323850" lvl="0" marL="457200" rtl="0" algn="just">
              <a:lnSpc>
                <a:spcPct val="115000"/>
              </a:lnSpc>
              <a:spcBef>
                <a:spcPts val="1000"/>
              </a:spcBef>
              <a:spcAft>
                <a:spcPts val="1000"/>
              </a:spcAft>
              <a:buClr>
                <a:srgbClr val="0B4060"/>
              </a:buClr>
              <a:buSzPts val="1500"/>
              <a:buChar char="●"/>
              <a:defRPr sz="1500">
                <a:solidFill>
                  <a:srgbClr val="0B4060"/>
                </a:solidFill>
              </a:defRPr>
            </a:pPr>
            <a:r>
              <a:t>Refuerza la aceptación de una habilidad de crianza específica.</a:t>
            </a:r>
            <a:endParaRPr sz="1900">
              <a:solidFill>
                <a:srgbClr val="123D5D"/>
              </a:solidFill>
            </a:endParaRPr>
          </a:p>
        </p:txBody>
      </p:sp>
      <p:sp>
        <p:nvSpPr>
          <p:cNvPr id="570" name="Google Shape;570;p62"/>
          <p:cNvSpPr/>
          <p:nvPr/>
        </p:nvSpPr>
        <p:spPr>
          <a:xfrm>
            <a:off x="258308" y="1522268"/>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571" name="Google Shape;571;p62"/>
          <p:cNvSpPr/>
          <p:nvPr/>
        </p:nvSpPr>
        <p:spPr>
          <a:xfrm>
            <a:off x="881712" y="1060367"/>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572" name="Google Shape;572;p62"/>
          <p:cNvPicPr preferRelativeResize="0"/>
          <p:nvPr/>
        </p:nvPicPr>
        <p:blipFill>
          <a:blip r:embed="rId4">
            <a:alphaModFix/>
          </a:blip>
          <a:stretch>
            <a:fillRect/>
          </a:stretch>
        </p:blipFill>
        <p:spPr>
          <a:xfrm>
            <a:off x="1077675" y="1212650"/>
            <a:ext cx="270175" cy="270175"/>
          </a:xfrm>
          <a:prstGeom prst="rect">
            <a:avLst/>
          </a:prstGeom>
          <a:noFill/>
          <a:ln>
            <a:noFill/>
          </a:ln>
        </p:spPr>
      </p:pic>
      <p:sp>
        <p:nvSpPr>
          <p:cNvPr id="573" name="Google Shape;573;p62"/>
          <p:cNvSpPr txBox="1"/>
          <p:nvPr/>
        </p:nvSpPr>
        <p:spPr>
          <a:xfrm>
            <a:off x="848550" y="4167175"/>
            <a:ext cx="744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i="1"/>
            </a:pPr>
            <a:r>
              <a:t>Comparte en el chat cómo vas a PRACTICAR las habilidades de facilitación para Crianza con Conciencia+</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7" name="Shape 577"/>
        <p:cNvGrpSpPr/>
        <p:nvPr/>
      </p:nvGrpSpPr>
      <p:grpSpPr>
        <a:xfrm>
          <a:off x="0" y="0"/>
          <a:ext cx="0" cy="0"/>
          <a:chOff x="0" y="0"/>
          <a:chExt cx="0" cy="0"/>
        </a:xfrm>
      </p:grpSpPr>
      <p:sp>
        <p:nvSpPr>
          <p:cNvPr id="578" name="Google Shape;578;p63"/>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PRACTICAR: Juego de Roles </a:t>
            </a:r>
            <a:endParaRPr b="1" sz="5000">
              <a:solidFill>
                <a:schemeClr val="lt1"/>
              </a:solidFill>
            </a:endParaRPr>
          </a:p>
        </p:txBody>
      </p:sp>
      <p:pic>
        <p:nvPicPr>
          <p:cNvPr id="579" name="Google Shape;579;p63"/>
          <p:cNvPicPr preferRelativeResize="0"/>
          <p:nvPr/>
        </p:nvPicPr>
        <p:blipFill>
          <a:blip r:embed="rId3">
            <a:alphaModFix/>
          </a:blip>
          <a:stretch>
            <a:fillRect/>
          </a:stretch>
        </p:blipFill>
        <p:spPr>
          <a:xfrm>
            <a:off x="478875" y="1842150"/>
            <a:ext cx="1594150" cy="159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83" name="Shape 583"/>
        <p:cNvGrpSpPr/>
        <p:nvPr/>
      </p:nvGrpSpPr>
      <p:grpSpPr>
        <a:xfrm>
          <a:off x="0" y="0"/>
          <a:ext cx="0" cy="0"/>
          <a:chOff x="0" y="0"/>
          <a:chExt cx="0" cy="0"/>
        </a:xfrm>
      </p:grpSpPr>
      <p:sp>
        <p:nvSpPr>
          <p:cNvPr id="584" name="Google Shape;584;p64"/>
          <p:cNvSpPr txBox="1"/>
          <p:nvPr/>
        </p:nvSpPr>
        <p:spPr>
          <a:xfrm>
            <a:off x="361525" y="3583825"/>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¡Vamos a avanzar! </a:t>
            </a:r>
            <a:br>
              <a:rPr b="1" lang="en-US" sz="5000">
                <a:solidFill>
                  <a:schemeClr val="lt1"/>
                </a:solidFill>
              </a:rPr>
            </a:br>
            <a:endParaRPr b="1" sz="50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588" name="Shape 588"/>
        <p:cNvGrpSpPr/>
        <p:nvPr/>
      </p:nvGrpSpPr>
      <p:grpSpPr>
        <a:xfrm>
          <a:off x="0" y="0"/>
          <a:ext cx="0" cy="0"/>
          <a:chOff x="0" y="0"/>
          <a:chExt cx="0" cy="0"/>
        </a:xfrm>
      </p:grpSpPr>
      <p:sp>
        <p:nvSpPr>
          <p:cNvPr id="589" name="Google Shape;589;p65"/>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3: Live Demo of the Onboarding Session</a:t>
            </a:r>
            <a:endParaRPr b="1" sz="50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6"/>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595" name="Google Shape;595;p6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596" name="Google Shape;596;p66"/>
          <p:cNvSpPr txBox="1"/>
          <p:nvPr/>
        </p:nvSpPr>
        <p:spPr>
          <a:xfrm>
            <a:off x="434350" y="918300"/>
            <a:ext cx="7962000" cy="330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700">
                <a:solidFill>
                  <a:srgbClr val="DB3514"/>
                </a:solidFill>
              </a:defRPr>
            </a:pPr>
            <a:r>
              <a:t>¿Cuáles son los objetivos de la sesión de integración?</a:t>
            </a:r>
            <a:endParaRPr b="1" i="0" sz="1700" u="none" cap="none" strike="noStrike">
              <a:solidFill>
                <a:srgbClr val="DB3514"/>
              </a:solidFill>
              <a:latin typeface="Arial"/>
              <a:ea typeface="Arial"/>
              <a:cs typeface="Arial"/>
              <a:sym typeface="Arial"/>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aprenden sobre las sesiones y la estructura de Crianza con Conciencia+.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obtienen conocimientos básicos de uso del teléfono para acceder a todos los contenidos relevantes de Crianza con Conciencia+ y participar en los grupos de apoyo de WhatsApp.</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0"/>
              </a:spcAft>
              <a:buClr>
                <a:srgbClr val="113D5C"/>
              </a:buClr>
              <a:buSzPts val="1100"/>
              <a:buFont typeface="Noto Sans"/>
              <a:buChar char="●"/>
              <a:defRPr sz="1500">
                <a:solidFill>
                  <a:srgbClr val="113D5C"/>
                </a:solidFill>
                <a:latin typeface="Noto Sans"/>
                <a:ea typeface="Noto Sans"/>
                <a:cs typeface="Noto Sans"/>
                <a:sym typeface="Noto Sans"/>
              </a:defRPr>
            </a:pPr>
            <a:r>
              <a:t>Los participantes sientan las bases para trabajar bien juntos durante los grupos de apoyo de WhatsApp. </a:t>
            </a:r>
            <a:endParaRPr sz="1500">
              <a:solidFill>
                <a:srgbClr val="113D5C"/>
              </a:solidFill>
              <a:latin typeface="Noto Sans"/>
              <a:ea typeface="Noto Sans"/>
              <a:cs typeface="Noto Sans"/>
              <a:sym typeface="Noto Sans"/>
            </a:endParaRPr>
          </a:p>
          <a:p>
            <a:pPr indent="-298450" lvl="0" marL="457200" rtl="0" algn="l">
              <a:lnSpc>
                <a:spcPct val="150000"/>
              </a:lnSpc>
              <a:spcBef>
                <a:spcPts val="1000"/>
              </a:spcBef>
              <a:spcAft>
                <a:spcPts val="1000"/>
              </a:spcAft>
              <a:buClr>
                <a:srgbClr val="113D5C"/>
              </a:buClr>
              <a:buSzPts val="1100"/>
              <a:buFont typeface="Noto Sans"/>
              <a:buChar char="●"/>
              <a:defRPr sz="1500">
                <a:solidFill>
                  <a:srgbClr val="113D5C"/>
                </a:solidFill>
                <a:latin typeface="Noto Sans"/>
                <a:ea typeface="Noto Sans"/>
                <a:cs typeface="Noto Sans"/>
                <a:sym typeface="Noto Sans"/>
              </a:defRPr>
            </a:pPr>
            <a:r>
              <a:t>Los padres, madres y cuidadores se incorporan al chatbot de Crianza con Conciencia+ y completan la sesión de integración junto con el flujo de bienvenida. </a:t>
            </a:r>
            <a:endParaRPr sz="1900">
              <a:solidFill>
                <a:schemeClr val="accent5"/>
              </a:solidFill>
              <a:latin typeface="Noto Sans"/>
              <a:ea typeface="Noto Sans"/>
              <a:cs typeface="Noto Sans"/>
              <a:sym typeface="No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p:nvPr/>
        </p:nvSpPr>
        <p:spPr>
          <a:xfrm rot="-5400000">
            <a:off x="2718900" y="-2517675"/>
            <a:ext cx="480900" cy="5918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02" name="Google Shape;602;p6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Demostración en Directo de la Sesión de Integración</a:t>
            </a:r>
            <a:endParaRPr b="0" i="0" sz="1400" u="none" cap="none" strike="noStrike">
              <a:solidFill>
                <a:srgbClr val="000000"/>
              </a:solidFill>
              <a:latin typeface="Arial"/>
              <a:ea typeface="Arial"/>
              <a:cs typeface="Arial"/>
              <a:sym typeface="Arial"/>
            </a:endParaRPr>
          </a:p>
        </p:txBody>
      </p:sp>
      <p:sp>
        <p:nvSpPr>
          <p:cNvPr id="603" name="Google Shape;603;p67"/>
          <p:cNvSpPr txBox="1"/>
          <p:nvPr/>
        </p:nvSpPr>
        <p:spPr>
          <a:xfrm>
            <a:off x="269600" y="8196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Programa de la sesión de Integración </a:t>
            </a:r>
            <a:endParaRPr sz="1900">
              <a:solidFill>
                <a:schemeClr val="accent5"/>
              </a:solidFill>
              <a:latin typeface="Noto Sans"/>
              <a:ea typeface="Noto Sans"/>
              <a:cs typeface="Noto Sans"/>
              <a:sym typeface="Noto Sans"/>
            </a:endParaRPr>
          </a:p>
        </p:txBody>
      </p:sp>
      <p:graphicFrame>
        <p:nvGraphicFramePr>
          <p:cNvPr id="604" name="Google Shape;604;p67"/>
          <p:cNvGraphicFramePr/>
          <p:nvPr/>
        </p:nvGraphicFramePr>
        <p:xfrm>
          <a:off x="359675" y="1173675"/>
          <a:ext cx="3000000" cy="3000000"/>
        </p:xfrm>
        <a:graphic>
          <a:graphicData uri="http://schemas.openxmlformats.org/drawingml/2006/table">
            <a:tbl>
              <a:tblPr bandCol="1" bandRow="1">
                <a:noFill/>
                <a:tableStyleId>{36B1BA5B-D354-4973-97B0-90A204A628CC}</a:tableStyleId>
              </a:tblPr>
              <a:tblGrid>
                <a:gridCol w="1690450"/>
                <a:gridCol w="5247150"/>
                <a:gridCol w="1365875"/>
              </a:tblGrid>
              <a:tr h="12700">
                <a:tc gridSpan="3">
                  <a:txBody>
                    <a:bodyPr/>
                    <a:lstStyle/>
                    <a:p>
                      <a:pPr indent="0" lvl="0" marL="0" marR="18675" rtl="0" algn="ctr">
                        <a:lnSpc>
                          <a:spcPct val="115000"/>
                        </a:lnSpc>
                        <a:spcBef>
                          <a:spcPts val="0"/>
                        </a:spcBef>
                        <a:spcAft>
                          <a:spcPts val="0"/>
                        </a:spcAft>
                        <a:buNone/>
                        <a:defRPr b="1" sz="1200">
                          <a:solidFill>
                            <a:srgbClr val="FFFFFF"/>
                          </a:solidFill>
                          <a:latin typeface="Noto Sans"/>
                          <a:ea typeface="Noto Sans"/>
                          <a:cs typeface="Noto Sans"/>
                          <a:sym typeface="Noto Sans"/>
                        </a:defRPr>
                      </a:pPr>
                      <a:r>
                        <a:t>Programa de la sesión</a:t>
                      </a:r>
                      <a:endParaRPr b="1" sz="1200">
                        <a:solidFill>
                          <a:srgbClr val="FFFFFF"/>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113D5C"/>
                      </a:solidFill>
                      <a:prstDash val="solid"/>
                      <a:round/>
                      <a:headEnd len="sm" w="sm" type="none"/>
                      <a:tailEnd len="sm" w="sm" type="none"/>
                    </a:lnT>
                    <a:lnB cap="flat" cmpd="sng">
                      <a:solidFill>
                        <a:srgbClr val="000000"/>
                      </a:solidFill>
                      <a:prstDash val="solid"/>
                      <a:round/>
                      <a:headEnd len="sm" w="sm" type="none"/>
                      <a:tailEnd len="sm" w="sm" type="none"/>
                    </a:lnB>
                    <a:solidFill>
                      <a:srgbClr val="00969A"/>
                    </a:solidFill>
                  </a:tcPr>
                </a:tc>
                <a:tc hMerge="1"/>
                <a:tc hMerge="1"/>
              </a:tr>
              <a:tr h="330200">
                <a:tc rowSpan="2">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3">
                            <a:extLst>
                              <a:ext uri="{A12FA001-AC4F-418D-AE19-62706E023703}">
                                <ahyp:hlinkClr val="tx"/>
                              </a:ext>
                            </a:extLst>
                          </a:hlinkClick>
                        </a:defRPr>
                      </a:pPr>
                      <a:r>
                        <a:t>Te damos la bienvenida 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Conocerse mutuamente</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rowSpan="2">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15 min</a:t>
                      </a:r>
                      <a:endParaRPr b="1" sz="1200">
                        <a:solidFill>
                          <a:srgbClr val="113D5C"/>
                        </a:solidFill>
                        <a:latin typeface="Noto Sans"/>
                        <a:ea typeface="Noto Sans"/>
                        <a:cs typeface="Noto Sans"/>
                        <a:sym typeface="Noto Sans"/>
                      </a:endParaRPr>
                    </a:p>
                    <a:p>
                      <a:pPr indent="0" lvl="0" marL="19685"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vMerge="1"/>
                <a:tc>
                  <a:txBody>
                    <a:bodyPr/>
                    <a:lstStyle/>
                    <a:p>
                      <a:pPr indent="-231140" lvl="0" marL="200025" marR="18675" rtl="0" algn="l">
                        <a:lnSpc>
                          <a:spcPct val="9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Resumen de Crianza con Conciencia+ </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vMerge="1"/>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defRPr>
                      </a:pPr>
                      <a:r>
                        <a:rPr>
                          <a:hlinkClick r:id="rId4">
                            <a:extLst>
                              <a:ext uri="{A12FA001-AC4F-418D-AE19-62706E023703}">
                                <ahyp:hlinkClr val="tx"/>
                              </a:ext>
                            </a:extLst>
                          </a:hlinkClick>
                        </a:rPr>
                        <a:t>Primeros pasos para usar el chatbot de Crianza con Conciencia+</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nchor="ctr">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Introducción al uso del teléfono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Integración al chatbot de Crianza con Conciencia+</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Resolver Dificultades con el chatbot de Crianza con Conciencia+</a:t>
                      </a:r>
                      <a:endParaRPr sz="1200">
                        <a:solidFill>
                          <a:srgbClr val="113D5C"/>
                        </a:solidFill>
                        <a:latin typeface="Noto Sans"/>
                        <a:ea typeface="Noto Sans"/>
                        <a:cs typeface="Noto Sans"/>
                        <a:sym typeface="Noto Sans"/>
                      </a:endParaRPr>
                    </a:p>
                  </a:txBody>
                  <a:tcPr marT="63500" marB="63500" marR="63500" marL="63500"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60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30200">
                <a:tc>
                  <a:txBody>
                    <a:bodyPr/>
                    <a:lstStyle/>
                    <a:p>
                      <a:pPr indent="0" lvl="0" marL="0" marR="18675" rtl="0" algn="l">
                        <a:lnSpc>
                          <a:spcPct val="90000"/>
                        </a:lnSpc>
                        <a:spcBef>
                          <a:spcPts val="0"/>
                        </a:spcBef>
                        <a:spcAft>
                          <a:spcPts val="0"/>
                        </a:spcAft>
                        <a:buNone/>
                        <a:defRPr sz="1200" u="sng">
                          <a:solidFill>
                            <a:srgbClr val="1155CC"/>
                          </a:solidFill>
                          <a:latin typeface="Noto Sans"/>
                          <a:ea typeface="Noto Sans"/>
                          <a:cs typeface="Noto Sans"/>
                          <a:sym typeface="Noto Sans"/>
                          <a:hlinkClick r:id="rId5">
                            <a:extLst>
                              <a:ext uri="{A12FA001-AC4F-418D-AE19-62706E023703}">
                                <ahyp:hlinkClr val="tx"/>
                              </a:ext>
                            </a:extLst>
                          </a:hlinkClick>
                        </a:defRPr>
                      </a:pPr>
                      <a:r>
                        <a:t>Más Adelante</a:t>
                      </a:r>
                      <a:endParaRPr sz="1200">
                        <a:solidFill>
                          <a:srgbClr val="113D5C"/>
                        </a:solidFill>
                        <a:latin typeface="Noto Sans"/>
                        <a:ea typeface="Noto Sans"/>
                        <a:cs typeface="Noto Sans"/>
                        <a:sym typeface="Noto Sans"/>
                      </a:endParaRPr>
                    </a:p>
                    <a:p>
                      <a:pPr indent="0" lvl="0" marL="0" marR="18675" rtl="0" algn="l">
                        <a:lnSpc>
                          <a:spcPct val="90000"/>
                        </a:lnSpc>
                        <a:spcBef>
                          <a:spcPts val="0"/>
                        </a:spcBef>
                        <a:spcAft>
                          <a:spcPts val="0"/>
                        </a:spcAft>
                        <a:buNone/>
                      </a:pPr>
                      <a:endParaRPr sz="1200">
                        <a:solidFill>
                          <a:srgbClr val="113D5C"/>
                        </a:solidFill>
                        <a:latin typeface="Noto Sans"/>
                        <a:ea typeface="Noto Sans"/>
                        <a:cs typeface="Noto Sans"/>
                        <a:sym typeface="Noto Sans"/>
                      </a:endParaRPr>
                    </a:p>
                  </a:txBody>
                  <a:tcPr marT="63500" marB="63500" marR="63500" marL="63500">
                    <a:lnL cap="flat" cmpd="sng">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Establecer Reglas Generales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Rol del Facilitador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Preguntas </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Conectar Formando Conciencia+ y el Número de Identificación del Participante</a:t>
                      </a:r>
                      <a:endParaRPr sz="1200">
                        <a:solidFill>
                          <a:srgbClr val="113D5C"/>
                        </a:solidFill>
                        <a:latin typeface="Noto Sans"/>
                        <a:ea typeface="Noto Sans"/>
                        <a:cs typeface="Noto Sans"/>
                        <a:sym typeface="Noto Sans"/>
                      </a:endParaRPr>
                    </a:p>
                    <a:p>
                      <a:pPr indent="-231140" lvl="0" marL="200025" marR="18675" rtl="0" algn="l">
                        <a:lnSpc>
                          <a:spcPct val="150000"/>
                        </a:lnSpc>
                        <a:spcBef>
                          <a:spcPts val="0"/>
                        </a:spcBef>
                        <a:spcAft>
                          <a:spcPts val="0"/>
                        </a:spcAft>
                        <a:buClr>
                          <a:srgbClr val="113D5C"/>
                        </a:buClr>
                        <a:buSzPts val="800"/>
                        <a:buFont typeface="Noto Sans Symbols"/>
                        <a:buChar char="●"/>
                        <a:defRPr sz="1200">
                          <a:solidFill>
                            <a:srgbClr val="113D5C"/>
                          </a:solidFill>
                          <a:latin typeface="Noto Sans"/>
                          <a:ea typeface="Noto Sans"/>
                          <a:cs typeface="Noto Sans"/>
                          <a:sym typeface="Noto Sans"/>
                        </a:defRPr>
                      </a:pPr>
                      <a:r>
                        <a:t>Actividad de Cierre </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marR="18675" rtl="0" algn="l">
                        <a:lnSpc>
                          <a:spcPct val="90000"/>
                        </a:lnSpc>
                        <a:spcBef>
                          <a:spcPts val="0"/>
                        </a:spcBef>
                        <a:spcAft>
                          <a:spcPts val="0"/>
                        </a:spcAft>
                        <a:buNone/>
                        <a:defRPr b="1" sz="1200">
                          <a:solidFill>
                            <a:srgbClr val="113D5C"/>
                          </a:solidFill>
                          <a:latin typeface="Noto Sans"/>
                          <a:ea typeface="Noto Sans"/>
                          <a:cs typeface="Noto Sans"/>
                          <a:sym typeface="Noto Sans"/>
                        </a:defRPr>
                      </a:pPr>
                      <a:r>
                        <a:t>45 min</a:t>
                      </a:r>
                      <a:endParaRPr sz="1200">
                        <a:solidFill>
                          <a:srgbClr val="113D5C"/>
                        </a:solidFill>
                        <a:latin typeface="Noto Sans"/>
                        <a:ea typeface="Noto Sans"/>
                        <a:cs typeface="Noto Sans"/>
                        <a:sym typeface="Noto Sans"/>
                      </a:endParaRPr>
                    </a:p>
                  </a:txBody>
                  <a:tcPr marT="63500" marB="63500" marR="63500" marL="63500">
                    <a:lnL cap="flat" cmpd="sng" w="63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p:nvPr/>
        </p:nvSpPr>
        <p:spPr>
          <a:xfrm rot="-5400000">
            <a:off x="4052700" y="-3851475"/>
            <a:ext cx="480900" cy="85863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0" name="Google Shape;610;p6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11" name="Google Shape;611;p68"/>
          <p:cNvSpPr txBox="1"/>
          <p:nvPr/>
        </p:nvSpPr>
        <p:spPr>
          <a:xfrm>
            <a:off x="269600" y="972071"/>
            <a:ext cx="8199600" cy="363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DB3614"/>
                </a:solidFill>
              </a:defRPr>
            </a:pPr>
            <a:r>
              <a:t>Aspectos básicos del </a:t>
            </a:r>
            <a:r>
              <a:rPr>
                <a:latin typeface="Arial"/>
                <a:ea typeface="Arial"/>
                <a:cs typeface="Arial"/>
                <a:sym typeface="Arial"/>
              </a:rPr>
              <a:t>Uso del Teléfono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0" i="0" sz="1800" u="none" cap="none" strike="noStrike">
              <a:solidFill>
                <a:srgbClr val="0D3959"/>
              </a:solidFill>
              <a:latin typeface="Arial"/>
              <a:ea typeface="Arial"/>
              <a:cs typeface="Arial"/>
              <a:sym typeface="Arial"/>
            </a:endParaRPr>
          </a:p>
          <a:p>
            <a:pPr indent="-336550" lvl="0" marL="457200" marR="0" rtl="0" algn="l">
              <a:lnSpc>
                <a:spcPct val="100000"/>
              </a:lnSpc>
              <a:spcBef>
                <a:spcPts val="0"/>
              </a:spcBef>
              <a:spcAft>
                <a:spcPts val="0"/>
              </a:spcAft>
              <a:buClr>
                <a:srgbClr val="123D5D"/>
              </a:buClr>
              <a:buSzPts val="1700"/>
              <a:buFont typeface="Arial"/>
              <a:buChar char="●"/>
              <a:defRPr sz="1700">
                <a:solidFill>
                  <a:srgbClr val="123D5D"/>
                </a:solidFill>
                <a:latin typeface="Arial"/>
                <a:ea typeface="Arial"/>
                <a:cs typeface="Arial"/>
                <a:sym typeface="Arial"/>
              </a:defRPr>
            </a:pPr>
            <a:r>
              <a:t>Prender y apagar 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Ajustes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Ajustes de WhatsApp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Carga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Paquete de datos</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Almacenamiento interno del teléfono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0"/>
              </a:spcAft>
              <a:buClr>
                <a:srgbClr val="123D5D"/>
              </a:buClr>
              <a:buSzPts val="1700"/>
              <a:buFont typeface="Arial"/>
              <a:buChar char="●"/>
              <a:defRPr sz="1700">
                <a:solidFill>
                  <a:srgbClr val="123D5D"/>
                </a:solidFill>
                <a:latin typeface="Arial"/>
                <a:ea typeface="Arial"/>
                <a:cs typeface="Arial"/>
                <a:sym typeface="Arial"/>
              </a:defRPr>
            </a:pPr>
            <a:r>
              <a:t>Conciencia digital </a:t>
            </a:r>
            <a:endParaRPr b="0" i="0" sz="1700" u="none" cap="none" strike="noStrike">
              <a:solidFill>
                <a:srgbClr val="123D5D"/>
              </a:solidFill>
              <a:latin typeface="Arial"/>
              <a:ea typeface="Arial"/>
              <a:cs typeface="Arial"/>
              <a:sym typeface="Arial"/>
            </a:endParaRPr>
          </a:p>
          <a:p>
            <a:pPr indent="-336550" lvl="0" marL="457200" marR="0" rtl="0" algn="l">
              <a:lnSpc>
                <a:spcPct val="100000"/>
              </a:lnSpc>
              <a:spcBef>
                <a:spcPts val="1000"/>
              </a:spcBef>
              <a:spcAft>
                <a:spcPts val="1000"/>
              </a:spcAft>
              <a:buClr>
                <a:srgbClr val="123D5D"/>
              </a:buClr>
              <a:buSzPts val="1700"/>
              <a:buFont typeface="Arial"/>
              <a:buChar char="●"/>
              <a:defRPr sz="1700">
                <a:solidFill>
                  <a:srgbClr val="123D5D"/>
                </a:solidFill>
                <a:latin typeface="Arial"/>
                <a:ea typeface="Arial"/>
                <a:cs typeface="Arial"/>
                <a:sym typeface="Arial"/>
              </a:defRPr>
            </a:pPr>
            <a:r>
              <a:t>Evita daños al teléfono</a:t>
            </a:r>
            <a:endParaRPr b="0" i="0" sz="1700" u="none" cap="none" strike="noStrike">
              <a:solidFill>
                <a:srgbClr val="123D5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110" name="Shape 110"/>
        <p:cNvGrpSpPr/>
        <p:nvPr/>
      </p:nvGrpSpPr>
      <p:grpSpPr>
        <a:xfrm>
          <a:off x="0" y="0"/>
          <a:ext cx="0" cy="0"/>
          <a:chOff x="0" y="0"/>
          <a:chExt cx="0" cy="0"/>
        </a:xfrm>
      </p:grpSpPr>
      <p:pic>
        <p:nvPicPr>
          <p:cNvPr id="111" name="Google Shape;111;p24"/>
          <p:cNvPicPr preferRelativeResize="0"/>
          <p:nvPr/>
        </p:nvPicPr>
        <p:blipFill rotWithShape="1">
          <a:blip r:embed="rId4">
            <a:alphaModFix/>
          </a:blip>
          <a:srcRect b="21734" l="41400" r="3102" t="0"/>
          <a:stretch/>
        </p:blipFill>
        <p:spPr>
          <a:xfrm>
            <a:off x="741213" y="1074350"/>
            <a:ext cx="2031300" cy="2147100"/>
          </a:xfrm>
          <a:prstGeom prst="ellipse">
            <a:avLst/>
          </a:prstGeom>
          <a:noFill/>
          <a:ln>
            <a:noFill/>
          </a:ln>
        </p:spPr>
      </p:pic>
      <p:sp>
        <p:nvSpPr>
          <p:cNvPr id="112" name="Google Shape;112;p24"/>
          <p:cNvSpPr txBox="1"/>
          <p:nvPr/>
        </p:nvSpPr>
        <p:spPr>
          <a:xfrm>
            <a:off x="8928350" y="82490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113" name="Google Shape;113;p24"/>
          <p:cNvSpPr txBox="1"/>
          <p:nvPr/>
        </p:nvSpPr>
        <p:spPr>
          <a:xfrm>
            <a:off x="1544911" y="218775"/>
            <a:ext cx="5843400" cy="785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1000"/>
              </a:spcAft>
              <a:buClr>
                <a:srgbClr val="000000"/>
              </a:buClr>
              <a:buSzPts val="1400"/>
              <a:buFont typeface="Arial"/>
              <a:buNone/>
              <a:defRPr b="1" sz="4500">
                <a:solidFill>
                  <a:schemeClr val="lt1"/>
                </a:solidFill>
                <a:latin typeface="Delicious Handrawn"/>
                <a:ea typeface="Delicious Handrawn"/>
                <a:cs typeface="Delicious Handrawn"/>
                <a:sym typeface="Delicious Handrawn"/>
              </a:defRPr>
            </a:pPr>
            <a:r>
              <a:t>CONOCE AL EQUIPO</a:t>
            </a:r>
            <a:endParaRPr b="1" i="0" sz="4500" u="none" cap="none" strike="noStrike">
              <a:solidFill>
                <a:schemeClr val="lt1"/>
              </a:solidFill>
              <a:latin typeface="Delicious Handrawn"/>
              <a:ea typeface="Delicious Handrawn"/>
              <a:cs typeface="Delicious Handrawn"/>
              <a:sym typeface="Delicious Handrawn"/>
            </a:endParaRPr>
          </a:p>
        </p:txBody>
      </p:sp>
      <p:pic>
        <p:nvPicPr>
          <p:cNvPr id="114" name="Google Shape;114;p24"/>
          <p:cNvPicPr preferRelativeResize="0"/>
          <p:nvPr/>
        </p:nvPicPr>
        <p:blipFill rotWithShape="1">
          <a:blip r:embed="rId4">
            <a:alphaModFix/>
          </a:blip>
          <a:srcRect b="21734" l="41400" r="3102" t="0"/>
          <a:stretch/>
        </p:blipFill>
        <p:spPr>
          <a:xfrm>
            <a:off x="3556350" y="1074350"/>
            <a:ext cx="2031300" cy="2147100"/>
          </a:xfrm>
          <a:prstGeom prst="ellipse">
            <a:avLst/>
          </a:prstGeom>
          <a:noFill/>
          <a:ln>
            <a:noFill/>
          </a:ln>
        </p:spPr>
      </p:pic>
      <p:pic>
        <p:nvPicPr>
          <p:cNvPr id="115" name="Google Shape;115;p24"/>
          <p:cNvPicPr preferRelativeResize="0"/>
          <p:nvPr/>
        </p:nvPicPr>
        <p:blipFill rotWithShape="1">
          <a:blip r:embed="rId4">
            <a:alphaModFix/>
          </a:blip>
          <a:srcRect b="21734" l="41400" r="3102" t="0"/>
          <a:stretch/>
        </p:blipFill>
        <p:spPr>
          <a:xfrm>
            <a:off x="6371488" y="1074350"/>
            <a:ext cx="2031300" cy="2147100"/>
          </a:xfrm>
          <a:prstGeom prst="ellipse">
            <a:avLst/>
          </a:prstGeom>
          <a:noFill/>
          <a:ln>
            <a:noFill/>
          </a:ln>
        </p:spPr>
      </p:pic>
      <p:sp>
        <p:nvSpPr>
          <p:cNvPr id="116" name="Google Shape;116;p24"/>
          <p:cNvSpPr txBox="1"/>
          <p:nvPr/>
        </p:nvSpPr>
        <p:spPr>
          <a:xfrm>
            <a:off x="2652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Nombre del Capacitador </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Cargo y Organización</a:t>
            </a:r>
            <a:endParaRPr i="1">
              <a:solidFill>
                <a:schemeClr val="lt1"/>
              </a:solidFill>
              <a:latin typeface="Noto Sans"/>
              <a:ea typeface="Noto Sans"/>
              <a:cs typeface="Noto Sans"/>
              <a:sym typeface="Noto Sans"/>
            </a:endParaRPr>
          </a:p>
        </p:txBody>
      </p:sp>
      <p:sp>
        <p:nvSpPr>
          <p:cNvPr id="117" name="Google Shape;117;p24"/>
          <p:cNvSpPr txBox="1"/>
          <p:nvPr/>
        </p:nvSpPr>
        <p:spPr>
          <a:xfrm>
            <a:off x="307910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Nombre del Co-capacitador</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Cargo y Organización</a:t>
            </a:r>
            <a:endParaRPr i="1">
              <a:solidFill>
                <a:schemeClr val="lt1"/>
              </a:solidFill>
              <a:latin typeface="Noto Sans"/>
              <a:ea typeface="Noto Sans"/>
              <a:cs typeface="Noto Sans"/>
              <a:sym typeface="Noto Sans"/>
            </a:endParaRPr>
          </a:p>
        </p:txBody>
      </p:sp>
      <p:sp>
        <p:nvSpPr>
          <p:cNvPr id="118" name="Google Shape;118;p24"/>
          <p:cNvSpPr txBox="1"/>
          <p:nvPr/>
        </p:nvSpPr>
        <p:spPr>
          <a:xfrm>
            <a:off x="5892950" y="3465925"/>
            <a:ext cx="2775000" cy="6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b="1">
                <a:solidFill>
                  <a:schemeClr val="lt1"/>
                </a:solidFill>
                <a:latin typeface="Noto Sans"/>
                <a:ea typeface="Noto Sans"/>
                <a:cs typeface="Noto Sans"/>
                <a:sym typeface="Noto Sans"/>
              </a:defRPr>
            </a:pPr>
            <a:r>
              <a:t>Ana Pro Alcántara</a:t>
            </a:r>
            <a:endParaRPr b="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Coordinadora del programa</a:t>
            </a:r>
            <a:endParaRPr i="1">
              <a:solidFill>
                <a:schemeClr val="lt1"/>
              </a:solidFill>
              <a:latin typeface="Noto Sans"/>
              <a:ea typeface="Noto Sans"/>
              <a:cs typeface="Noto Sans"/>
              <a:sym typeface="Noto Sans"/>
            </a:endParaRPr>
          </a:p>
          <a:p>
            <a:pPr indent="0" lvl="0" marL="0" rtl="0" algn="ctr">
              <a:spcBef>
                <a:spcPts val="0"/>
              </a:spcBef>
              <a:spcAft>
                <a:spcPts val="0"/>
              </a:spcAft>
              <a:buNone/>
              <a:defRPr i="1">
                <a:solidFill>
                  <a:schemeClr val="lt1"/>
                </a:solidFill>
                <a:latin typeface="Noto Sans"/>
                <a:ea typeface="Noto Sans"/>
                <a:cs typeface="Noto Sans"/>
                <a:sym typeface="Noto Sans"/>
              </a:defRPr>
            </a:pPr>
            <a:r>
              <a:t>Crianza con Conciencia+</a:t>
            </a:r>
            <a:endParaRPr i="1">
              <a:solidFill>
                <a:schemeClr val="lt1"/>
              </a:solidFill>
              <a:latin typeface="Noto Sans"/>
              <a:ea typeface="Noto Sans"/>
              <a:cs typeface="Noto Sans"/>
              <a:sym typeface="Noto Sans"/>
            </a:endParaRPr>
          </a:p>
        </p:txBody>
      </p:sp>
      <p:pic>
        <p:nvPicPr>
          <p:cNvPr id="119" name="Google Shape;119;p24"/>
          <p:cNvPicPr preferRelativeResize="0"/>
          <p:nvPr/>
        </p:nvPicPr>
        <p:blipFill>
          <a:blip r:embed="rId5">
            <a:alphaModFix/>
          </a:blip>
          <a:stretch>
            <a:fillRect/>
          </a:stretch>
        </p:blipFill>
        <p:spPr>
          <a:xfrm>
            <a:off x="5854095" y="1074350"/>
            <a:ext cx="3036728" cy="21471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9"/>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17" name="Google Shape;617;p6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18" name="Google Shape;618;p69"/>
          <p:cNvSpPr txBox="1"/>
          <p:nvPr/>
        </p:nvSpPr>
        <p:spPr>
          <a:xfrm>
            <a:off x="286225" y="1169571"/>
            <a:ext cx="8199600" cy="3055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2100">
                <a:solidFill>
                  <a:srgbClr val="DB3614"/>
                </a:solidFill>
              </a:defRPr>
            </a:pPr>
            <a:r>
              <a:rPr>
                <a:latin typeface="Arial"/>
                <a:ea typeface="Arial"/>
                <a:cs typeface="Arial"/>
                <a:sym typeface="Arial"/>
              </a:rPr>
              <a:t>Entrar al chatbot de </a:t>
            </a:r>
            <a:r>
              <a:t>Crianza con Conciencia+</a:t>
            </a:r>
            <a:endParaRPr b="0" i="0" sz="2100" u="none" cap="none" strike="noStrike">
              <a:solidFill>
                <a:srgbClr val="0D3959"/>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pPr>
            <a:r>
              <a:rPr>
                <a:solidFill>
                  <a:srgbClr val="123D5D"/>
                </a:solidFill>
                <a:latin typeface="Arial"/>
                <a:ea typeface="Arial"/>
                <a:cs typeface="Arial"/>
                <a:sym typeface="Arial"/>
              </a:rPr>
              <a:t>Guarda el </a:t>
            </a:r>
            <a:r>
              <a:rPr>
                <a:solidFill>
                  <a:srgbClr val="123D5D"/>
                </a:solidFill>
              </a:rPr>
              <a:t>número de teléfono de</a:t>
            </a:r>
            <a:r>
              <a:rPr>
                <a:solidFill>
                  <a:srgbClr val="123D5D"/>
                </a:solidFill>
                <a:latin typeface="Arial"/>
                <a:ea typeface="Arial"/>
                <a:cs typeface="Arial"/>
                <a:sym typeface="Arial"/>
              </a:rPr>
              <a:t> Crianza con Conciencia+ (</a:t>
            </a:r>
            <a:r>
              <a:rPr b="1">
                <a:solidFill>
                  <a:srgbClr val="DB3614"/>
                </a:solidFill>
              </a:rPr>
              <a:t>TBD</a:t>
            </a:r>
            <a:r>
              <a:rPr>
                <a:solidFill>
                  <a:srgbClr val="123D5D"/>
                </a:solidFill>
                <a:latin typeface="Arial"/>
                <a:ea typeface="Arial"/>
                <a:cs typeface="Arial"/>
                <a:sym typeface="Arial"/>
              </a:rPr>
              <a:t>) como contacto</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Font typeface="Arial"/>
              <a:buChar char="●"/>
              <a:defRPr sz="2000">
                <a:solidFill>
                  <a:srgbClr val="123D5D"/>
                </a:solidFill>
              </a:defRPr>
            </a:pPr>
            <a:r>
              <a:rPr>
                <a:latin typeface="Arial"/>
                <a:ea typeface="Arial"/>
                <a:cs typeface="Arial"/>
                <a:sym typeface="Arial"/>
              </a:rPr>
              <a:t>Abre WhatsApp → Busca '</a:t>
            </a:r>
            <a:r>
              <a:t>Crianza con Conciencia+</a:t>
            </a:r>
            <a:r>
              <a:rPr>
                <a:latin typeface="Arial"/>
                <a:ea typeface="Arial"/>
                <a:cs typeface="Arial"/>
                <a:sym typeface="Arial"/>
              </a:rPr>
              <a:t>' → Escribe </a:t>
            </a:r>
            <a:r>
              <a:rPr b="1"/>
              <a:t>ENTRENAR</a:t>
            </a:r>
            <a:r>
              <a:rPr>
                <a:latin typeface="Arial"/>
                <a:ea typeface="Arial"/>
                <a:cs typeface="Arial"/>
                <a:sym typeface="Arial"/>
              </a:rPr>
              <a:t> para iniciar el chat</a:t>
            </a:r>
            <a:endParaRPr b="0" i="0" sz="2000" u="none" cap="none" strike="noStrike">
              <a:solidFill>
                <a:srgbClr val="123D5D"/>
              </a:solidFill>
              <a:latin typeface="Arial"/>
              <a:ea typeface="Arial"/>
              <a:cs typeface="Arial"/>
              <a:sym typeface="Arial"/>
            </a:endParaRPr>
          </a:p>
          <a:p>
            <a:pPr indent="-355600" lvl="0" marL="457200" marR="0" rtl="0" algn="l">
              <a:lnSpc>
                <a:spcPct val="115000"/>
              </a:lnSpc>
              <a:spcBef>
                <a:spcPts val="1000"/>
              </a:spcBef>
              <a:spcAft>
                <a:spcPts val="0"/>
              </a:spcAft>
              <a:buClr>
                <a:srgbClr val="123D5D"/>
              </a:buClr>
              <a:buSzPts val="2000"/>
              <a:buChar char="●"/>
              <a:defRPr sz="2000">
                <a:solidFill>
                  <a:srgbClr val="123D5D"/>
                </a:solidFill>
              </a:defRPr>
            </a:pPr>
            <a:r>
              <a:t>Escribe tu nombre y apellidos - También puedes usar un apodo</a:t>
            </a:r>
            <a:endParaRPr sz="2000">
              <a:solidFill>
                <a:srgbClr val="123D5D"/>
              </a:solidFill>
            </a:endParaRPr>
          </a:p>
          <a:p>
            <a:pPr indent="-355600" lvl="0" marL="457200" marR="0" rtl="0" algn="l">
              <a:lnSpc>
                <a:spcPct val="115000"/>
              </a:lnSpc>
              <a:spcBef>
                <a:spcPts val="1000"/>
              </a:spcBef>
              <a:spcAft>
                <a:spcPts val="1000"/>
              </a:spcAft>
              <a:buClr>
                <a:srgbClr val="123D5D"/>
              </a:buClr>
              <a:buSzPts val="2000"/>
              <a:buChar char="●"/>
              <a:defRPr sz="2000">
                <a:solidFill>
                  <a:srgbClr val="123D5D"/>
                </a:solidFill>
              </a:defRPr>
            </a:pPr>
            <a:r>
              <a:t>Escoge tu sexo </a:t>
            </a:r>
            <a:endParaRPr b="1" i="0" sz="2000" u="none" cap="none" strike="noStrike">
              <a:solidFill>
                <a:srgbClr val="123D5D"/>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0"/>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24" name="Google Shape;624;p7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25" name="Google Shape;625;p70"/>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[AGREGA EL VÍDEO DE INTEGRACIÓN A LA EMPRESA AQUÍ]</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1" name="Google Shape;631;p71"/>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32" name="Google Shape;632;p71"/>
          <p:cNvSpPr txBox="1"/>
          <p:nvPr/>
        </p:nvSpPr>
        <p:spPr>
          <a:xfrm>
            <a:off x="269600" y="972071"/>
            <a:ext cx="8199600" cy="3491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defRPr b="1" sz="1600">
                <a:solidFill>
                  <a:srgbClr val="DB3614"/>
                </a:solidFill>
              </a:defRPr>
            </a:pPr>
            <a:r>
              <a:rPr>
                <a:latin typeface="Arial"/>
                <a:ea typeface="Arial"/>
                <a:cs typeface="Arial"/>
                <a:sym typeface="Arial"/>
              </a:rPr>
              <a:t>Entrar al chatbot de </a:t>
            </a:r>
            <a:r>
              <a:t>Crianza con Conciencia+</a:t>
            </a:r>
            <a:endParaRPr b="0" i="0" sz="1600" u="none" cap="none" strike="noStrike">
              <a:solidFill>
                <a:srgbClr val="000000"/>
              </a:solidFill>
              <a:latin typeface="Arial"/>
              <a:ea typeface="Arial"/>
              <a:cs typeface="Arial"/>
              <a:sym typeface="Aria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Escoge cómo quieres recibir los mensajes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Texto, Imágenes y Videos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Texto, Imágenes y Audio </a:t>
            </a:r>
            <a:endParaRPr sz="1500">
              <a:solidFill>
                <a:srgbClr val="123D5D"/>
              </a:solidFill>
            </a:endParaRPr>
          </a:p>
          <a:p>
            <a:pPr indent="-323850" lvl="1" marL="914400" marR="0" rtl="0" algn="l">
              <a:lnSpc>
                <a:spcPct val="115000"/>
              </a:lnSpc>
              <a:spcBef>
                <a:spcPts val="1000"/>
              </a:spcBef>
              <a:spcAft>
                <a:spcPts val="0"/>
              </a:spcAft>
              <a:buClr>
                <a:srgbClr val="123D5D"/>
              </a:buClr>
              <a:buSzPts val="1500"/>
              <a:buChar char="○"/>
              <a:defRPr sz="1500">
                <a:solidFill>
                  <a:srgbClr val="123D5D"/>
                </a:solidFill>
              </a:defRPr>
            </a:pPr>
            <a:r>
              <a:t>Solo Texto e Imágenes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Escoge tu situación sentimental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Escribe el nombre de tu niña o niño. </a:t>
            </a:r>
            <a:endParaRPr sz="1500">
              <a:solidFill>
                <a:srgbClr val="123D5D"/>
              </a:solidFill>
            </a:endParaRPr>
          </a:p>
          <a:p>
            <a:pPr indent="-323850" lvl="0" marL="457200" marR="0" rtl="0" algn="l">
              <a:lnSpc>
                <a:spcPct val="115000"/>
              </a:lnSpc>
              <a:spcBef>
                <a:spcPts val="1000"/>
              </a:spcBef>
              <a:spcAft>
                <a:spcPts val="0"/>
              </a:spcAft>
              <a:buClr>
                <a:srgbClr val="123D5D"/>
              </a:buClr>
              <a:buSzPts val="1500"/>
              <a:buChar char="●"/>
              <a:defRPr sz="1500">
                <a:solidFill>
                  <a:srgbClr val="123D5D"/>
                </a:solidFill>
              </a:defRPr>
            </a:pPr>
            <a:r>
              <a:t>Sexo de la niña o del niño </a:t>
            </a:r>
            <a:endParaRPr sz="1500">
              <a:solidFill>
                <a:srgbClr val="123D5D"/>
              </a:solidFill>
            </a:endParaRPr>
          </a:p>
          <a:p>
            <a:pPr indent="-323850" lvl="0" marL="457200" marR="0" rtl="0" algn="l">
              <a:lnSpc>
                <a:spcPct val="115000"/>
              </a:lnSpc>
              <a:spcBef>
                <a:spcPts val="1000"/>
              </a:spcBef>
              <a:spcAft>
                <a:spcPts val="1000"/>
              </a:spcAft>
              <a:buClr>
                <a:srgbClr val="123D5D"/>
              </a:buClr>
              <a:buSzPts val="1500"/>
              <a:buChar char="●"/>
              <a:defRPr sz="1500">
                <a:solidFill>
                  <a:srgbClr val="123D5D"/>
                </a:solidFill>
              </a:defRPr>
            </a:pPr>
            <a:r>
              <a:t>Fecha de nacimiento de la niña o del niño </a:t>
            </a:r>
            <a:endParaRPr sz="1500">
              <a:solidFill>
                <a:srgbClr val="123D5D"/>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2"/>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38" name="Google Shape;638;p7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39" name="Google Shape;639;p72"/>
          <p:cNvSpPr txBox="1"/>
          <p:nvPr/>
        </p:nvSpPr>
        <p:spPr>
          <a:xfrm>
            <a:off x="269600" y="972071"/>
            <a:ext cx="8199600" cy="3387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00000"/>
              </a:lnSpc>
              <a:spcBef>
                <a:spcPts val="1000"/>
              </a:spcBef>
              <a:spcAft>
                <a:spcPts val="0"/>
              </a:spcAft>
              <a:buClr>
                <a:srgbClr val="123D5D"/>
              </a:buClr>
              <a:buSzPts val="1500"/>
              <a:buChar char="●"/>
              <a:defRPr b="1" sz="1600">
                <a:solidFill>
                  <a:srgbClr val="DB3614"/>
                </a:solidFill>
              </a:defRPr>
            </a:pPr>
            <a:r>
              <a:t>[AGREGA EL VÍDEO DE AUTOCUIDADO]</a:t>
            </a:r>
            <a:endParaRPr b="1" i="0" sz="1500" u="none" cap="none" strike="noStrike">
              <a:solidFill>
                <a:srgbClr val="123D5D"/>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3"/>
          <p:cNvSpPr/>
          <p:nvPr/>
        </p:nvSpPr>
        <p:spPr>
          <a:xfrm rot="-5400000">
            <a:off x="4101150" y="-3899925"/>
            <a:ext cx="480900" cy="8683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45" name="Google Shape;645;p7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Primeros pasos para usar chatbot de </a:t>
            </a:r>
            <a:r>
              <a:t>Crianza con Conciencia+</a:t>
            </a:r>
            <a:endParaRPr b="0" i="0" sz="1400" u="none" cap="none" strike="noStrike">
              <a:solidFill>
                <a:srgbClr val="000000"/>
              </a:solidFill>
              <a:latin typeface="Arial"/>
              <a:ea typeface="Arial"/>
              <a:cs typeface="Arial"/>
              <a:sym typeface="Arial"/>
            </a:endParaRPr>
          </a:p>
        </p:txBody>
      </p:sp>
      <p:sp>
        <p:nvSpPr>
          <p:cNvPr id="646" name="Google Shape;646;p73"/>
          <p:cNvSpPr txBox="1"/>
          <p:nvPr/>
        </p:nvSpPr>
        <p:spPr>
          <a:xfrm>
            <a:off x="241800" y="861446"/>
            <a:ext cx="8199600" cy="391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defRPr b="1" sz="1800">
                <a:solidFill>
                  <a:srgbClr val="DB3614"/>
                </a:solidFill>
              </a:defRPr>
            </a:pPr>
            <a:r>
              <a:t>¿Te atoraste en Crianza con Conciencia+? </a:t>
            </a:r>
            <a:endParaRPr b="1" sz="1800">
              <a:solidFill>
                <a:srgbClr val="DB3614"/>
              </a:solidFill>
            </a:endParaRPr>
          </a:p>
          <a:p>
            <a:pPr indent="0" lvl="0" marL="0" marR="0" rtl="0" algn="l">
              <a:lnSpc>
                <a:spcPct val="100000"/>
              </a:lnSpc>
              <a:spcBef>
                <a:spcPts val="1000"/>
              </a:spcBef>
              <a:spcAft>
                <a:spcPts val="0"/>
              </a:spcAft>
              <a:buNone/>
              <a:defRPr sz="1600">
                <a:solidFill>
                  <a:srgbClr val="0C4061"/>
                </a:solidFill>
              </a:defRPr>
            </a:pPr>
            <a:r>
              <a:t>Si no aparece el botón "SIGUIENTE", escribe SIGUIENTE en el chatbot </a:t>
            </a:r>
            <a:endParaRPr sz="1600">
              <a:solidFill>
                <a:srgbClr val="0C4061"/>
              </a:solidFill>
            </a:endParaRPr>
          </a:p>
          <a:p>
            <a:pPr indent="0" lvl="0" marL="0" marR="0" rtl="0" algn="l">
              <a:lnSpc>
                <a:spcPct val="100000"/>
              </a:lnSpc>
              <a:spcBef>
                <a:spcPts val="1000"/>
              </a:spcBef>
              <a:spcAft>
                <a:spcPts val="0"/>
              </a:spcAft>
              <a:buNone/>
            </a:pPr>
            <a:endParaRPr sz="1600">
              <a:solidFill>
                <a:srgbClr val="0C4061"/>
              </a:solidFill>
            </a:endParaRPr>
          </a:p>
          <a:p>
            <a:pPr indent="0" lvl="0" marL="0" rtl="0" algn="l">
              <a:spcBef>
                <a:spcPts val="1000"/>
              </a:spcBef>
              <a:spcAft>
                <a:spcPts val="0"/>
              </a:spcAft>
              <a:buClr>
                <a:schemeClr val="dk1"/>
              </a:buClr>
              <a:buSzPts val="1100"/>
              <a:buFont typeface="Arial"/>
              <a:buNone/>
              <a:defRPr b="1" sz="1800">
                <a:solidFill>
                  <a:srgbClr val="DB3614"/>
                </a:solidFill>
              </a:defRPr>
            </a:pPr>
            <a:r>
              <a:t>¿Cómo acceder al Menú Principal?</a:t>
            </a:r>
            <a:endParaRPr b="1" sz="1800">
              <a:solidFill>
                <a:srgbClr val="DB3614"/>
              </a:solidFill>
            </a:endParaRPr>
          </a:p>
          <a:p>
            <a:pPr indent="0" lvl="0" marL="0" rtl="0" algn="l">
              <a:spcBef>
                <a:spcPts val="1000"/>
              </a:spcBef>
              <a:spcAft>
                <a:spcPts val="0"/>
              </a:spcAft>
              <a:buNone/>
              <a:defRPr sz="1600">
                <a:solidFill>
                  <a:srgbClr val="0C4061"/>
                </a:solidFill>
              </a:defRPr>
            </a:pPr>
            <a:r>
              <a:t>Para tener acceso al Menú Principal en cualquier momento, escribe y manda la palabra MENÚ.</a:t>
            </a:r>
            <a:endParaRPr sz="1600">
              <a:solidFill>
                <a:srgbClr val="0C4061"/>
              </a:solidFill>
            </a:endParaRPr>
          </a:p>
          <a:p>
            <a:pPr indent="0" lvl="0" marL="0" rtl="0" algn="l">
              <a:spcBef>
                <a:spcPts val="1000"/>
              </a:spcBef>
              <a:spcAft>
                <a:spcPts val="0"/>
              </a:spcAft>
              <a:buNone/>
              <a:defRPr sz="1600">
                <a:solidFill>
                  <a:srgbClr val="0C4061"/>
                </a:solidFill>
              </a:defRPr>
            </a:pPr>
            <a:r>
              <a:t>Explora las opciones disponibles como seguir el progreso, ajustar la configuración, volver revisar la sesión de integración o buscar tips de navegación.</a:t>
            </a:r>
            <a:endParaRPr sz="1600">
              <a:solidFill>
                <a:srgbClr val="0C4061"/>
              </a:solidFill>
            </a:endParaRPr>
          </a:p>
          <a:p>
            <a:pPr indent="0" lvl="0" marL="0" rtl="0" algn="l">
              <a:spcBef>
                <a:spcPts val="1000"/>
              </a:spcBef>
              <a:spcAft>
                <a:spcPts val="0"/>
              </a:spcAft>
              <a:buNone/>
            </a:pPr>
            <a:endParaRPr sz="1600">
              <a:solidFill>
                <a:srgbClr val="0C4061"/>
              </a:solidFill>
            </a:endParaRPr>
          </a:p>
          <a:p>
            <a:pPr indent="0" lvl="0" marL="0" rtl="0" algn="l">
              <a:spcBef>
                <a:spcPts val="1000"/>
              </a:spcBef>
              <a:spcAft>
                <a:spcPts val="0"/>
              </a:spcAft>
              <a:buNone/>
              <a:defRPr b="1" sz="1800">
                <a:solidFill>
                  <a:srgbClr val="DB3614"/>
                </a:solidFill>
              </a:defRPr>
            </a:pPr>
            <a:r>
              <a:t>¿En caso de emergencia? </a:t>
            </a:r>
            <a:endParaRPr b="1" sz="1800">
              <a:solidFill>
                <a:srgbClr val="DB3614"/>
              </a:solidFill>
            </a:endParaRPr>
          </a:p>
          <a:p>
            <a:pPr indent="0" lvl="0" marL="0" rtl="0" algn="l">
              <a:spcBef>
                <a:spcPts val="1000"/>
              </a:spcBef>
              <a:spcAft>
                <a:spcPts val="0"/>
              </a:spcAft>
              <a:buNone/>
              <a:defRPr sz="1600">
                <a:solidFill>
                  <a:srgbClr val="0C4061"/>
                </a:solidFill>
              </a:defRPr>
            </a:pPr>
            <a:r>
              <a:t>Escribe y manda AYUDA para obtener recursos y contactos relacionados con violencia familiar, violencia sexual, la salud mental u otras situaciones urgentes.</a:t>
            </a:r>
            <a:endParaRPr b="1" sz="1600">
              <a:solidFill>
                <a:srgbClr val="DB3614"/>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650" name="Shape 650"/>
        <p:cNvGrpSpPr/>
        <p:nvPr/>
      </p:nvGrpSpPr>
      <p:grpSpPr>
        <a:xfrm>
          <a:off x="0" y="0"/>
          <a:ext cx="0" cy="0"/>
          <a:chOff x="0" y="0"/>
          <a:chExt cx="0" cy="0"/>
        </a:xfrm>
      </p:grpSpPr>
      <p:sp>
        <p:nvSpPr>
          <p:cNvPr id="651" name="Google Shape;651;p74"/>
          <p:cNvSpPr txBox="1"/>
          <p:nvPr/>
        </p:nvSpPr>
        <p:spPr>
          <a:xfrm>
            <a:off x="320050" y="29946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Encuesta Zoom: ¿Cómo fue tu experiencia?</a:t>
            </a:r>
            <a:endParaRPr b="1" sz="50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B"/>
        </a:solidFill>
      </p:bgPr>
    </p:bg>
    <p:spTree>
      <p:nvGrpSpPr>
        <p:cNvPr id="655" name="Shape 655"/>
        <p:cNvGrpSpPr/>
        <p:nvPr/>
      </p:nvGrpSpPr>
      <p:grpSpPr>
        <a:xfrm>
          <a:off x="0" y="0"/>
          <a:ext cx="0" cy="0"/>
          <a:chOff x="0" y="0"/>
          <a:chExt cx="0" cy="0"/>
        </a:xfrm>
      </p:grpSpPr>
      <p:sp>
        <p:nvSpPr>
          <p:cNvPr id="656" name="Google Shape;656;p75"/>
          <p:cNvSpPr txBox="1"/>
          <p:nvPr/>
        </p:nvSpPr>
        <p:spPr>
          <a:xfrm>
            <a:off x="320025" y="364575"/>
            <a:ext cx="7821300" cy="42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defRPr b="1" sz="4200">
                <a:solidFill>
                  <a:schemeClr val="lt1"/>
                </a:solidFill>
              </a:defRPr>
            </a:pPr>
            <a:r>
              <a:t>¿Qué habilidades de facilitación observaste cuando realizábamos estas actividades?</a:t>
            </a:r>
            <a:endParaRPr b="1" sz="4200">
              <a:solidFill>
                <a:schemeClr val="lt1"/>
              </a:solidFill>
            </a:endParaRPr>
          </a:p>
          <a:p>
            <a:pPr indent="0" lvl="0" marL="0" rtl="0" algn="l">
              <a:spcBef>
                <a:spcPts val="1200"/>
              </a:spcBef>
              <a:spcAft>
                <a:spcPts val="0"/>
              </a:spcAft>
              <a:buNone/>
            </a:pPr>
            <a:endParaRPr b="1" sz="4200">
              <a:solidFill>
                <a:schemeClr val="lt1"/>
              </a:solidFill>
            </a:endParaRPr>
          </a:p>
          <a:p>
            <a:pPr indent="0" lvl="0" marL="0" rtl="0" algn="l">
              <a:spcBef>
                <a:spcPts val="0"/>
              </a:spcBef>
              <a:spcAft>
                <a:spcPts val="0"/>
              </a:spcAft>
              <a:buNone/>
              <a:defRPr b="1" sz="4200">
                <a:solidFill>
                  <a:schemeClr val="lt1"/>
                </a:solidFill>
              </a:defRPr>
            </a:pPr>
            <a:r>
              <a:t>Compartir en Preguntas y Respuestas</a:t>
            </a:r>
            <a:endParaRPr b="1" sz="42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660" name="Shape 660"/>
        <p:cNvGrpSpPr/>
        <p:nvPr/>
      </p:nvGrpSpPr>
      <p:grpSpPr>
        <a:xfrm>
          <a:off x="0" y="0"/>
          <a:ext cx="0" cy="0"/>
          <a:chOff x="0" y="0"/>
          <a:chExt cx="0" cy="0"/>
        </a:xfrm>
      </p:grpSpPr>
      <p:sp>
        <p:nvSpPr>
          <p:cNvPr id="661" name="Google Shape;661;p76"/>
          <p:cNvSpPr txBox="1"/>
          <p:nvPr/>
        </p:nvSpPr>
        <p:spPr>
          <a:xfrm>
            <a:off x="361525" y="24256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4: Setting up Formando Conciencia+</a:t>
            </a:r>
            <a:endParaRPr b="1" sz="50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7"/>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67" name="Google Shape;667;p7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pic>
        <p:nvPicPr>
          <p:cNvPr id="668" name="Google Shape;668;p77"/>
          <p:cNvPicPr preferRelativeResize="0"/>
          <p:nvPr/>
        </p:nvPicPr>
        <p:blipFill>
          <a:blip r:embed="rId3">
            <a:alphaModFix/>
          </a:blip>
          <a:stretch>
            <a:fillRect/>
          </a:stretch>
        </p:blipFill>
        <p:spPr>
          <a:xfrm>
            <a:off x="849787" y="902375"/>
            <a:ext cx="2624701" cy="2624701"/>
          </a:xfrm>
          <a:prstGeom prst="rect">
            <a:avLst/>
          </a:prstGeom>
          <a:noFill/>
          <a:ln>
            <a:noFill/>
          </a:ln>
        </p:spPr>
      </p:pic>
      <p:sp>
        <p:nvSpPr>
          <p:cNvPr id="669" name="Google Shape;669;p77"/>
          <p:cNvSpPr txBox="1"/>
          <p:nvPr/>
        </p:nvSpPr>
        <p:spPr>
          <a:xfrm>
            <a:off x="678638" y="3527075"/>
            <a:ext cx="296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Escanea el código QR para descargar la aplicación desde el Google Play Store</a:t>
            </a:r>
            <a:endParaRPr>
              <a:latin typeface="Noto Sans"/>
              <a:ea typeface="Noto Sans"/>
              <a:cs typeface="Noto Sans"/>
              <a:sym typeface="Noto Sans"/>
            </a:endParaRPr>
          </a:p>
        </p:txBody>
      </p:sp>
      <p:pic>
        <p:nvPicPr>
          <p:cNvPr id="670" name="Google Shape;670;p77"/>
          <p:cNvPicPr preferRelativeResize="0"/>
          <p:nvPr/>
        </p:nvPicPr>
        <p:blipFill>
          <a:blip r:embed="rId4">
            <a:alphaModFix/>
          </a:blip>
          <a:stretch>
            <a:fillRect/>
          </a:stretch>
        </p:blipFill>
        <p:spPr>
          <a:xfrm>
            <a:off x="5501063" y="960676"/>
            <a:ext cx="2508099" cy="2508099"/>
          </a:xfrm>
          <a:prstGeom prst="rect">
            <a:avLst/>
          </a:prstGeom>
          <a:noFill/>
          <a:ln>
            <a:noFill/>
          </a:ln>
        </p:spPr>
      </p:pic>
      <p:sp>
        <p:nvSpPr>
          <p:cNvPr id="671" name="Google Shape;671;p77"/>
          <p:cNvSpPr txBox="1"/>
          <p:nvPr/>
        </p:nvSpPr>
        <p:spPr>
          <a:xfrm>
            <a:off x="5271600" y="3394450"/>
            <a:ext cx="2967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defRPr>
                <a:latin typeface="Noto Sans"/>
                <a:ea typeface="Noto Sans"/>
                <a:cs typeface="Noto Sans"/>
                <a:sym typeface="Noto Sans"/>
              </a:defRPr>
            </a:pPr>
            <a:r>
              <a:t>Si no tienes acceso a Google Play Store, escanea el código QR para acceder a la versión web de la aplicación.</a:t>
            </a:r>
            <a:endParaRPr>
              <a:latin typeface="Noto Sans"/>
              <a:ea typeface="Noto Sans"/>
              <a:cs typeface="Noto Sans"/>
              <a:sym typeface="No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677" name="Google Shape;677;p7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grpSp>
        <p:nvGrpSpPr>
          <p:cNvPr id="678" name="Google Shape;678;p78"/>
          <p:cNvGrpSpPr/>
          <p:nvPr/>
        </p:nvGrpSpPr>
        <p:grpSpPr>
          <a:xfrm>
            <a:off x="923650" y="1498300"/>
            <a:ext cx="1451100" cy="2621700"/>
            <a:chOff x="923650" y="1498300"/>
            <a:chExt cx="1451100" cy="2621700"/>
          </a:xfrm>
        </p:grpSpPr>
        <p:sp>
          <p:nvSpPr>
            <p:cNvPr id="679" name="Google Shape;679;p78"/>
            <p:cNvSpPr/>
            <p:nvPr/>
          </p:nvSpPr>
          <p:spPr>
            <a:xfrm>
              <a:off x="1279900"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01</a:t>
              </a:r>
              <a:endParaRPr sz="3100">
                <a:solidFill>
                  <a:schemeClr val="lt1"/>
                </a:solidFill>
                <a:latin typeface="Delicious Handrawn"/>
                <a:ea typeface="Delicious Handrawn"/>
                <a:cs typeface="Delicious Handrawn"/>
                <a:sym typeface="Delicious Handrawn"/>
              </a:endParaRPr>
            </a:p>
          </p:txBody>
        </p:sp>
        <p:cxnSp>
          <p:nvCxnSpPr>
            <p:cNvPr id="680" name="Google Shape;680;p78"/>
            <p:cNvCxnSpPr>
              <a:stCxn id="679" idx="2"/>
            </p:cNvCxnSpPr>
            <p:nvPr/>
          </p:nvCxnSpPr>
          <p:spPr>
            <a:xfrm>
              <a:off x="164920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1" name="Google Shape;681;p78"/>
            <p:cNvSpPr txBox="1"/>
            <p:nvPr/>
          </p:nvSpPr>
          <p:spPr>
            <a:xfrm>
              <a:off x="923650"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Agregar padres, madres y cuidadores a la App de Formando Conciencia+</a:t>
              </a:r>
              <a:endParaRPr>
                <a:latin typeface="Noto Sans"/>
                <a:ea typeface="Noto Sans"/>
                <a:cs typeface="Noto Sans"/>
                <a:sym typeface="Noto Sans"/>
              </a:endParaRPr>
            </a:p>
          </p:txBody>
        </p:sp>
      </p:grpSp>
      <p:grpSp>
        <p:nvGrpSpPr>
          <p:cNvPr id="682" name="Google Shape;682;p78"/>
          <p:cNvGrpSpPr/>
          <p:nvPr/>
        </p:nvGrpSpPr>
        <p:grpSpPr>
          <a:xfrm>
            <a:off x="2669999" y="1498300"/>
            <a:ext cx="1631700" cy="2621700"/>
            <a:chOff x="3084595" y="1498300"/>
            <a:chExt cx="1631700" cy="2621700"/>
          </a:xfrm>
        </p:grpSpPr>
        <p:sp>
          <p:nvSpPr>
            <p:cNvPr id="683" name="Google Shape;683;p78"/>
            <p:cNvSpPr/>
            <p:nvPr/>
          </p:nvSpPr>
          <p:spPr>
            <a:xfrm>
              <a:off x="3531142"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02</a:t>
              </a:r>
              <a:endParaRPr sz="3100">
                <a:solidFill>
                  <a:schemeClr val="lt1"/>
                </a:solidFill>
                <a:latin typeface="Delicious Handrawn"/>
                <a:ea typeface="Delicious Handrawn"/>
                <a:cs typeface="Delicious Handrawn"/>
                <a:sym typeface="Delicious Handrawn"/>
              </a:endParaRPr>
            </a:p>
          </p:txBody>
        </p:sp>
        <p:cxnSp>
          <p:nvCxnSpPr>
            <p:cNvPr id="684" name="Google Shape;684;p78"/>
            <p:cNvCxnSpPr/>
            <p:nvPr/>
          </p:nvCxnSpPr>
          <p:spPr>
            <a:xfrm>
              <a:off x="3900450"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78"/>
            <p:cNvSpPr txBox="1"/>
            <p:nvPr/>
          </p:nvSpPr>
          <p:spPr>
            <a:xfrm>
              <a:off x="3084595" y="2785600"/>
              <a:ext cx="16317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Acceder a la guía del facilitador para la sesión presencial de integración</a:t>
              </a:r>
              <a:endParaRPr>
                <a:latin typeface="Noto Sans"/>
                <a:ea typeface="Noto Sans"/>
                <a:cs typeface="Noto Sans"/>
                <a:sym typeface="Noto Sans"/>
              </a:endParaRPr>
            </a:p>
          </p:txBody>
        </p:sp>
      </p:grpSp>
      <p:grpSp>
        <p:nvGrpSpPr>
          <p:cNvPr id="686" name="Google Shape;686;p78"/>
          <p:cNvGrpSpPr/>
          <p:nvPr/>
        </p:nvGrpSpPr>
        <p:grpSpPr>
          <a:xfrm>
            <a:off x="4596958" y="1498300"/>
            <a:ext cx="1451100" cy="2621700"/>
            <a:chOff x="4804263" y="1498300"/>
            <a:chExt cx="1451100" cy="2621700"/>
          </a:xfrm>
        </p:grpSpPr>
        <p:sp>
          <p:nvSpPr>
            <p:cNvPr id="687" name="Google Shape;687;p78"/>
            <p:cNvSpPr/>
            <p:nvPr/>
          </p:nvSpPr>
          <p:spPr>
            <a:xfrm>
              <a:off x="5160508"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03</a:t>
              </a:r>
              <a:endParaRPr sz="3100">
                <a:solidFill>
                  <a:schemeClr val="lt1"/>
                </a:solidFill>
                <a:latin typeface="Delicious Handrawn"/>
                <a:ea typeface="Delicious Handrawn"/>
                <a:cs typeface="Delicious Handrawn"/>
                <a:sym typeface="Delicious Handrawn"/>
              </a:endParaRPr>
            </a:p>
          </p:txBody>
        </p:sp>
        <p:cxnSp>
          <p:nvCxnSpPr>
            <p:cNvPr id="688" name="Google Shape;688;p78"/>
            <p:cNvCxnSpPr/>
            <p:nvPr/>
          </p:nvCxnSpPr>
          <p:spPr>
            <a:xfrm>
              <a:off x="5529813" y="2197900"/>
              <a:ext cx="0" cy="587700"/>
            </a:xfrm>
            <a:prstGeom prst="straightConnector1">
              <a:avLst/>
            </a:prstGeom>
            <a:noFill/>
            <a:ln cap="flat" cmpd="sng" w="9525">
              <a:solidFill>
                <a:schemeClr val="dk2"/>
              </a:solidFill>
              <a:prstDash val="solid"/>
              <a:round/>
              <a:headEnd len="med" w="med" type="none"/>
              <a:tailEnd len="med" w="med" type="none"/>
            </a:ln>
          </p:spPr>
        </p:cxnSp>
        <p:sp>
          <p:nvSpPr>
            <p:cNvPr id="689" name="Google Shape;689;p78"/>
            <p:cNvSpPr txBox="1"/>
            <p:nvPr/>
          </p:nvSpPr>
          <p:spPr>
            <a:xfrm>
              <a:off x="4804263" y="2785600"/>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Buscar mensajes para llevar a cabo una sesión de chat de WhatsApp</a:t>
              </a:r>
              <a:endParaRPr>
                <a:latin typeface="Noto Sans"/>
                <a:ea typeface="Noto Sans"/>
                <a:cs typeface="Noto Sans"/>
                <a:sym typeface="Noto Sans"/>
              </a:endParaRPr>
            </a:p>
          </p:txBody>
        </p:sp>
      </p:grpSp>
      <p:grpSp>
        <p:nvGrpSpPr>
          <p:cNvPr id="690" name="Google Shape;690;p78"/>
          <p:cNvGrpSpPr/>
          <p:nvPr/>
        </p:nvGrpSpPr>
        <p:grpSpPr>
          <a:xfrm>
            <a:off x="6433613" y="1498300"/>
            <a:ext cx="1451100" cy="2527925"/>
            <a:chOff x="6433613" y="1498300"/>
            <a:chExt cx="1451100" cy="2527925"/>
          </a:xfrm>
        </p:grpSpPr>
        <p:sp>
          <p:nvSpPr>
            <p:cNvPr id="691" name="Google Shape;691;p78"/>
            <p:cNvSpPr/>
            <p:nvPr/>
          </p:nvSpPr>
          <p:spPr>
            <a:xfrm>
              <a:off x="6789875" y="1498300"/>
              <a:ext cx="738600" cy="699600"/>
            </a:xfrm>
            <a:prstGeom prst="rect">
              <a:avLst/>
            </a:prstGeom>
            <a:solidFill>
              <a:srgbClr val="E4027C"/>
            </a:solidFill>
            <a:ln cap="flat" cmpd="sng" w="28575">
              <a:solidFill>
                <a:srgbClr val="E4027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defRPr sz="3100">
                  <a:solidFill>
                    <a:schemeClr val="lt1"/>
                  </a:solidFill>
                  <a:latin typeface="Delicious Handrawn"/>
                  <a:ea typeface="Delicious Handrawn"/>
                  <a:cs typeface="Delicious Handrawn"/>
                  <a:sym typeface="Delicious Handrawn"/>
                </a:defRPr>
              </a:pPr>
              <a:r>
                <a:t>04</a:t>
              </a:r>
              <a:endParaRPr sz="3100">
                <a:solidFill>
                  <a:schemeClr val="lt1"/>
                </a:solidFill>
                <a:latin typeface="Delicious Handrawn"/>
                <a:ea typeface="Delicious Handrawn"/>
                <a:cs typeface="Delicious Handrawn"/>
                <a:sym typeface="Delicious Handrawn"/>
              </a:endParaRPr>
            </a:p>
          </p:txBody>
        </p:sp>
        <p:cxnSp>
          <p:nvCxnSpPr>
            <p:cNvPr id="692" name="Google Shape;692;p78"/>
            <p:cNvCxnSpPr/>
            <p:nvPr/>
          </p:nvCxnSpPr>
          <p:spPr>
            <a:xfrm>
              <a:off x="7159163" y="2104125"/>
              <a:ext cx="0" cy="587700"/>
            </a:xfrm>
            <a:prstGeom prst="straightConnector1">
              <a:avLst/>
            </a:prstGeom>
            <a:noFill/>
            <a:ln cap="flat" cmpd="sng" w="9525">
              <a:solidFill>
                <a:schemeClr val="dk2"/>
              </a:solidFill>
              <a:prstDash val="solid"/>
              <a:round/>
              <a:headEnd len="med" w="med" type="none"/>
              <a:tailEnd len="med" w="med" type="none"/>
            </a:ln>
          </p:spPr>
        </p:cxnSp>
        <p:sp>
          <p:nvSpPr>
            <p:cNvPr id="693" name="Google Shape;693;p78"/>
            <p:cNvSpPr txBox="1"/>
            <p:nvPr/>
          </p:nvSpPr>
          <p:spPr>
            <a:xfrm>
              <a:off x="6433613" y="2691825"/>
              <a:ext cx="1451100" cy="133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a:latin typeface="Noto Sans"/>
                  <a:ea typeface="Noto Sans"/>
                  <a:cs typeface="Noto Sans"/>
                  <a:sym typeface="Noto Sans"/>
                </a:defRPr>
              </a:pPr>
              <a:r>
                <a:t>Tratar cuestiones de salvaguarda o protección </a:t>
              </a:r>
              <a:endParaRPr>
                <a:latin typeface="Noto Sans"/>
                <a:ea typeface="Noto Sans"/>
                <a:cs typeface="Noto Sans"/>
                <a:sym typeface="Noto Sans"/>
              </a:endParaRPr>
            </a:p>
          </p:txBody>
        </p:sp>
      </p:grpSp>
      <p:sp>
        <p:nvSpPr>
          <p:cNvPr id="694" name="Google Shape;694;p78"/>
          <p:cNvSpPr txBox="1"/>
          <p:nvPr/>
        </p:nvSpPr>
        <p:spPr>
          <a:xfrm>
            <a:off x="286225" y="863200"/>
            <a:ext cx="529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¿Para qué usarás la App Formando Conciencia+?</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123" name="Shape 123"/>
        <p:cNvGrpSpPr/>
        <p:nvPr/>
      </p:nvGrpSpPr>
      <p:grpSpPr>
        <a:xfrm>
          <a:off x="0" y="0"/>
          <a:ext cx="0" cy="0"/>
          <a:chOff x="0" y="0"/>
          <a:chExt cx="0" cy="0"/>
        </a:xfrm>
      </p:grpSpPr>
      <p:sp>
        <p:nvSpPr>
          <p:cNvPr id="124" name="Google Shape;124;p25"/>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Encuesta en Zoom para Conocerse Mejor </a:t>
            </a:r>
            <a:endParaRPr b="1" sz="6000">
              <a:solidFill>
                <a:schemeClr val="lt1"/>
              </a:solidFill>
            </a:endParaRPr>
          </a:p>
        </p:txBody>
      </p:sp>
      <p:pic>
        <p:nvPicPr>
          <p:cNvPr id="125" name="Google Shape;125;p25"/>
          <p:cNvPicPr preferRelativeResize="0"/>
          <p:nvPr/>
        </p:nvPicPr>
        <p:blipFill>
          <a:blip r:embed="rId3">
            <a:alphaModFix/>
          </a:blip>
          <a:stretch>
            <a:fillRect/>
          </a:stretch>
        </p:blipFill>
        <p:spPr>
          <a:xfrm>
            <a:off x="581550" y="924350"/>
            <a:ext cx="1719925" cy="171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9"/>
          <p:cNvSpPr/>
          <p:nvPr/>
        </p:nvSpPr>
        <p:spPr>
          <a:xfrm rot="-5400000">
            <a:off x="2642250" y="-2441025"/>
            <a:ext cx="480900" cy="5765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00" name="Google Shape;700;p79"/>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Configurar Formando Conciencia+</a:t>
            </a:r>
            <a:endParaRPr b="0" i="0" sz="1400" u="none" cap="none" strike="noStrike">
              <a:solidFill>
                <a:srgbClr val="000000"/>
              </a:solidFill>
              <a:latin typeface="Arial"/>
              <a:ea typeface="Arial"/>
              <a:cs typeface="Arial"/>
              <a:sym typeface="Arial"/>
            </a:endParaRPr>
          </a:p>
        </p:txBody>
      </p:sp>
      <p:sp>
        <p:nvSpPr>
          <p:cNvPr id="701" name="Google Shape;701;p79"/>
          <p:cNvSpPr txBox="1"/>
          <p:nvPr/>
        </p:nvSpPr>
        <p:spPr>
          <a:xfrm>
            <a:off x="286225" y="863200"/>
            <a:ext cx="813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sz="1600">
                <a:solidFill>
                  <a:srgbClr val="DB3614"/>
                </a:solidFill>
              </a:defRPr>
            </a:pPr>
            <a:r>
              <a:t>[Agrega el vídeo sobre la configuración del perfil en Formando Conciencia+]</a:t>
            </a:r>
            <a:endParaRPr sz="16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7D31"/>
        </a:solidFill>
      </p:bgPr>
    </p:bg>
    <p:spTree>
      <p:nvGrpSpPr>
        <p:cNvPr id="705" name="Shape 705"/>
        <p:cNvGrpSpPr/>
        <p:nvPr/>
      </p:nvGrpSpPr>
      <p:grpSpPr>
        <a:xfrm>
          <a:off x="0" y="0"/>
          <a:ext cx="0" cy="0"/>
          <a:chOff x="0" y="0"/>
          <a:chExt cx="0" cy="0"/>
        </a:xfrm>
      </p:grpSpPr>
      <p:sp>
        <p:nvSpPr>
          <p:cNvPr id="706" name="Google Shape;706;p80"/>
          <p:cNvSpPr txBox="1"/>
          <p:nvPr/>
        </p:nvSpPr>
        <p:spPr>
          <a:xfrm>
            <a:off x="361525" y="3000800"/>
            <a:ext cx="78213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5000">
                <a:solidFill>
                  <a:schemeClr val="lt1"/>
                </a:solidFill>
              </a:defRPr>
            </a:pPr>
            <a:r>
              <a:t>Resumen general de la App Formando Conciencia+ </a:t>
            </a:r>
            <a:endParaRPr b="1" sz="5000">
              <a:solidFill>
                <a:schemeClr val="lt1"/>
              </a:solidFill>
            </a:endParaRPr>
          </a:p>
        </p:txBody>
      </p:sp>
      <p:pic>
        <p:nvPicPr>
          <p:cNvPr id="707" name="Google Shape;707;p80"/>
          <p:cNvPicPr preferRelativeResize="0"/>
          <p:nvPr/>
        </p:nvPicPr>
        <p:blipFill rotWithShape="1">
          <a:blip r:embed="rId3">
            <a:alphaModFix/>
          </a:blip>
          <a:srcRect b="2606" l="0" r="0" t="2606"/>
          <a:stretch/>
        </p:blipFill>
        <p:spPr>
          <a:xfrm>
            <a:off x="540325" y="857877"/>
            <a:ext cx="1821200" cy="1821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711" name="Shape 711"/>
        <p:cNvGrpSpPr/>
        <p:nvPr/>
      </p:nvGrpSpPr>
      <p:grpSpPr>
        <a:xfrm>
          <a:off x="0" y="0"/>
          <a:ext cx="0" cy="0"/>
          <a:chOff x="0" y="0"/>
          <a:chExt cx="0" cy="0"/>
        </a:xfrm>
      </p:grpSpPr>
      <p:sp>
        <p:nvSpPr>
          <p:cNvPr id="712" name="Google Shape;712;p81"/>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Closing </a:t>
            </a:r>
            <a:endParaRPr b="1" sz="50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2"/>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18" name="Google Shape;718;p82"/>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719" name="Google Shape;719;p82"/>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¿Qué hemos visto hasta ahora? </a:t>
            </a:r>
            <a:endParaRPr b="0" i="0" sz="1600" u="none" cap="none" strike="noStrike">
              <a:solidFill>
                <a:schemeClr val="accent5"/>
              </a:solidFill>
              <a:latin typeface="Arial"/>
              <a:ea typeface="Arial"/>
              <a:cs typeface="Arial"/>
              <a:sym typeface="Arial"/>
            </a:endParaRPr>
          </a:p>
        </p:txBody>
      </p:sp>
      <p:sp>
        <p:nvSpPr>
          <p:cNvPr id="720" name="Google Shape;720;p82"/>
          <p:cNvSpPr txBox="1"/>
          <p:nvPr/>
        </p:nvSpPr>
        <p:spPr>
          <a:xfrm>
            <a:off x="1192869" y="180331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Antecedentes, visión general y estructura de Crianza con Conciencia+.</a:t>
            </a:r>
            <a:endParaRPr b="0" i="0" sz="1600" u="none" cap="none" strike="noStrike">
              <a:solidFill>
                <a:srgbClr val="000000"/>
              </a:solidFill>
              <a:latin typeface="Arial"/>
              <a:ea typeface="Arial"/>
              <a:cs typeface="Arial"/>
              <a:sym typeface="Arial"/>
            </a:endParaRPr>
          </a:p>
        </p:txBody>
      </p:sp>
      <p:grpSp>
        <p:nvGrpSpPr>
          <p:cNvPr id="721" name="Google Shape;721;p82"/>
          <p:cNvGrpSpPr/>
          <p:nvPr/>
        </p:nvGrpSpPr>
        <p:grpSpPr>
          <a:xfrm>
            <a:off x="617712" y="1736969"/>
            <a:ext cx="480873" cy="480925"/>
            <a:chOff x="475577" y="1034115"/>
            <a:chExt cx="523200" cy="523200"/>
          </a:xfrm>
        </p:grpSpPr>
        <p:sp>
          <p:nvSpPr>
            <p:cNvPr id="722" name="Google Shape;722;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3" name="Google Shape;723;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4" name="Google Shape;724;p82"/>
          <p:cNvSpPr txBox="1"/>
          <p:nvPr/>
        </p:nvSpPr>
        <p:spPr>
          <a:xfrm>
            <a:off x="1192869" y="2512502"/>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Habilidades de facilitación: Aceptar, Explorar, Conectar y Practicar</a:t>
            </a:r>
            <a:endParaRPr b="0" i="0" sz="1600" u="none" cap="none" strike="noStrike">
              <a:solidFill>
                <a:srgbClr val="000000"/>
              </a:solidFill>
              <a:latin typeface="Arial"/>
              <a:ea typeface="Arial"/>
              <a:cs typeface="Arial"/>
              <a:sym typeface="Arial"/>
            </a:endParaRPr>
          </a:p>
        </p:txBody>
      </p:sp>
      <p:grpSp>
        <p:nvGrpSpPr>
          <p:cNvPr id="725" name="Google Shape;725;p82"/>
          <p:cNvGrpSpPr/>
          <p:nvPr/>
        </p:nvGrpSpPr>
        <p:grpSpPr>
          <a:xfrm>
            <a:off x="617712" y="2446159"/>
            <a:ext cx="480873" cy="480925"/>
            <a:chOff x="475577" y="1034115"/>
            <a:chExt cx="523200" cy="523200"/>
          </a:xfrm>
        </p:grpSpPr>
        <p:sp>
          <p:nvSpPr>
            <p:cNvPr id="726" name="Google Shape;726;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27" name="Google Shape;727;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28" name="Google Shape;728;p82"/>
          <p:cNvSpPr txBox="1"/>
          <p:nvPr/>
        </p:nvSpPr>
        <p:spPr>
          <a:xfrm>
            <a:off x="1192869" y="322169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Configurar la App Formando Conciencia+ </a:t>
            </a:r>
            <a:endParaRPr b="0" i="0" sz="1600" u="none" cap="none" strike="noStrike">
              <a:solidFill>
                <a:srgbClr val="000000"/>
              </a:solidFill>
              <a:latin typeface="Arial"/>
              <a:ea typeface="Arial"/>
              <a:cs typeface="Arial"/>
              <a:sym typeface="Arial"/>
            </a:endParaRPr>
          </a:p>
        </p:txBody>
      </p:sp>
      <p:grpSp>
        <p:nvGrpSpPr>
          <p:cNvPr id="729" name="Google Shape;729;p82"/>
          <p:cNvGrpSpPr/>
          <p:nvPr/>
        </p:nvGrpSpPr>
        <p:grpSpPr>
          <a:xfrm>
            <a:off x="617712" y="3155348"/>
            <a:ext cx="480873" cy="480925"/>
            <a:chOff x="475577" y="1034115"/>
            <a:chExt cx="523200" cy="523200"/>
          </a:xfrm>
        </p:grpSpPr>
        <p:sp>
          <p:nvSpPr>
            <p:cNvPr id="730" name="Google Shape;730;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1" name="Google Shape;731;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32" name="Google Shape;732;p82"/>
          <p:cNvSpPr txBox="1"/>
          <p:nvPr/>
        </p:nvSpPr>
        <p:spPr>
          <a:xfrm>
            <a:off x="1192869" y="3930881"/>
            <a:ext cx="6904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Demostración en directo de la sesión de integración (Continuará mañana) </a:t>
            </a:r>
            <a:endParaRPr b="0" i="0" sz="1600" u="none" cap="none" strike="noStrike">
              <a:solidFill>
                <a:srgbClr val="000000"/>
              </a:solidFill>
              <a:latin typeface="Arial"/>
              <a:ea typeface="Arial"/>
              <a:cs typeface="Arial"/>
              <a:sym typeface="Arial"/>
            </a:endParaRPr>
          </a:p>
        </p:txBody>
      </p:sp>
      <p:grpSp>
        <p:nvGrpSpPr>
          <p:cNvPr id="733" name="Google Shape;733;p82"/>
          <p:cNvGrpSpPr/>
          <p:nvPr/>
        </p:nvGrpSpPr>
        <p:grpSpPr>
          <a:xfrm>
            <a:off x="617712" y="3864537"/>
            <a:ext cx="480873" cy="480925"/>
            <a:chOff x="475577" y="1034115"/>
            <a:chExt cx="523200" cy="523200"/>
          </a:xfrm>
        </p:grpSpPr>
        <p:sp>
          <p:nvSpPr>
            <p:cNvPr id="734" name="Google Shape;734;p82"/>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35" name="Google Shape;735;p82"/>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3"/>
          <p:cNvSpPr/>
          <p:nvPr/>
        </p:nvSpPr>
        <p:spPr>
          <a:xfrm rot="-5400000">
            <a:off x="2455800" y="-2254575"/>
            <a:ext cx="480900" cy="53925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41" name="Google Shape;741;p83"/>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Cierre</a:t>
            </a:r>
            <a:endParaRPr b="0" i="0" sz="1400" u="none" cap="none" strike="noStrike">
              <a:solidFill>
                <a:srgbClr val="000000"/>
              </a:solidFill>
              <a:latin typeface="Arial"/>
              <a:ea typeface="Arial"/>
              <a:cs typeface="Arial"/>
              <a:sym typeface="Arial"/>
            </a:endParaRPr>
          </a:p>
        </p:txBody>
      </p:sp>
      <p:sp>
        <p:nvSpPr>
          <p:cNvPr id="742" name="Google Shape;742;p83"/>
          <p:cNvSpPr txBox="1"/>
          <p:nvPr/>
        </p:nvSpPr>
        <p:spPr>
          <a:xfrm>
            <a:off x="269600" y="972075"/>
            <a:ext cx="7962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Actividad para Casa</a:t>
            </a:r>
            <a:endParaRPr b="0" i="0" sz="1600" u="none" cap="none" strike="noStrike">
              <a:solidFill>
                <a:schemeClr val="accent5"/>
              </a:solidFill>
              <a:latin typeface="Arial"/>
              <a:ea typeface="Arial"/>
              <a:cs typeface="Arial"/>
              <a:sym typeface="Arial"/>
            </a:endParaRPr>
          </a:p>
        </p:txBody>
      </p:sp>
      <p:sp>
        <p:nvSpPr>
          <p:cNvPr id="743" name="Google Shape;743;p83"/>
          <p:cNvSpPr txBox="1"/>
          <p:nvPr/>
        </p:nvSpPr>
        <p:spPr>
          <a:xfrm>
            <a:off x="1192869" y="1638962"/>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Repasa las habilidades de facilitación que aprendiste hoy, especialmente el método AECP.</a:t>
            </a:r>
            <a:endParaRPr sz="1600">
              <a:solidFill>
                <a:srgbClr val="0C4061"/>
              </a:solidFill>
            </a:endParaRPr>
          </a:p>
        </p:txBody>
      </p:sp>
      <p:grpSp>
        <p:nvGrpSpPr>
          <p:cNvPr id="744" name="Google Shape;744;p83"/>
          <p:cNvGrpSpPr/>
          <p:nvPr/>
        </p:nvGrpSpPr>
        <p:grpSpPr>
          <a:xfrm>
            <a:off x="628412" y="1683444"/>
            <a:ext cx="480873" cy="480925"/>
            <a:chOff x="475577" y="1034115"/>
            <a:chExt cx="523200" cy="523200"/>
          </a:xfrm>
        </p:grpSpPr>
        <p:sp>
          <p:nvSpPr>
            <p:cNvPr id="745" name="Google Shape;745;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46" name="Google Shape;746;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47" name="Google Shape;747;p83"/>
          <p:cNvSpPr txBox="1"/>
          <p:nvPr/>
        </p:nvSpPr>
        <p:spPr>
          <a:xfrm>
            <a:off x="1192869" y="2348152"/>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Revisa todas las sesiones del chatbot de Crianza con Conciencia+. Al final de cada sesión, pídeles que escriban NUEVO para empezar una sesión nueva. </a:t>
            </a:r>
            <a:endParaRPr sz="1600">
              <a:solidFill>
                <a:srgbClr val="0C4061"/>
              </a:solidFill>
            </a:endParaRPr>
          </a:p>
          <a:p>
            <a:pPr indent="0" lvl="0" marL="0" marR="0" rtl="0" algn="l">
              <a:lnSpc>
                <a:spcPct val="100000"/>
              </a:lnSpc>
              <a:spcBef>
                <a:spcPts val="0"/>
              </a:spcBef>
              <a:spcAft>
                <a:spcPts val="0"/>
              </a:spcAft>
              <a:buClr>
                <a:srgbClr val="000000"/>
              </a:buClr>
              <a:buSzPts val="1400"/>
              <a:buFont typeface="Arial"/>
              <a:buNone/>
            </a:pPr>
            <a:endParaRPr sz="1600">
              <a:solidFill>
                <a:srgbClr val="0C4061"/>
              </a:solidFill>
            </a:endParaRPr>
          </a:p>
        </p:txBody>
      </p:sp>
      <p:grpSp>
        <p:nvGrpSpPr>
          <p:cNvPr id="748" name="Google Shape;748;p83"/>
          <p:cNvGrpSpPr/>
          <p:nvPr/>
        </p:nvGrpSpPr>
        <p:grpSpPr>
          <a:xfrm>
            <a:off x="628412" y="2392634"/>
            <a:ext cx="480873" cy="480925"/>
            <a:chOff x="475577" y="1034115"/>
            <a:chExt cx="523200" cy="523200"/>
          </a:xfrm>
        </p:grpSpPr>
        <p:sp>
          <p:nvSpPr>
            <p:cNvPr id="749" name="Google Shape;749;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0" name="Google Shape;750;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1" name="Google Shape;751;p83"/>
          <p:cNvSpPr txBox="1"/>
          <p:nvPr/>
        </p:nvSpPr>
        <p:spPr>
          <a:xfrm>
            <a:off x="1192869" y="3057341"/>
            <a:ext cx="6904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Si los participantes tienen algún problema, pueden reiniciar el chatbot escribiendo REANUDAR. </a:t>
            </a:r>
            <a:endParaRPr sz="1600">
              <a:solidFill>
                <a:srgbClr val="0C4061"/>
              </a:solidFill>
            </a:endParaRPr>
          </a:p>
        </p:txBody>
      </p:sp>
      <p:grpSp>
        <p:nvGrpSpPr>
          <p:cNvPr id="752" name="Google Shape;752;p83"/>
          <p:cNvGrpSpPr/>
          <p:nvPr/>
        </p:nvGrpSpPr>
        <p:grpSpPr>
          <a:xfrm>
            <a:off x="628412" y="3101823"/>
            <a:ext cx="480873" cy="480925"/>
            <a:chOff x="475577" y="1034115"/>
            <a:chExt cx="523200" cy="523200"/>
          </a:xfrm>
        </p:grpSpPr>
        <p:sp>
          <p:nvSpPr>
            <p:cNvPr id="753" name="Google Shape;753;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4" name="Google Shape;754;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
        <p:nvSpPr>
          <p:cNvPr id="755" name="Google Shape;755;p83"/>
          <p:cNvSpPr txBox="1"/>
          <p:nvPr/>
        </p:nvSpPr>
        <p:spPr>
          <a:xfrm>
            <a:off x="1192869" y="3766531"/>
            <a:ext cx="6904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sz="1600">
                <a:solidFill>
                  <a:srgbClr val="0C4061"/>
                </a:solidFill>
              </a:defRPr>
            </a:pPr>
            <a:r>
              <a:t>Recuérdales a los participantes que estas palabras clave solo son para usarse durante la capacitación, y que NO deben compartirlos con los padres, madres o cuidadores durante la sesión de integración. </a:t>
            </a:r>
            <a:endParaRPr sz="1600">
              <a:solidFill>
                <a:srgbClr val="0C4061"/>
              </a:solidFill>
            </a:endParaRPr>
          </a:p>
        </p:txBody>
      </p:sp>
      <p:grpSp>
        <p:nvGrpSpPr>
          <p:cNvPr id="756" name="Google Shape;756;p83"/>
          <p:cNvGrpSpPr/>
          <p:nvPr/>
        </p:nvGrpSpPr>
        <p:grpSpPr>
          <a:xfrm>
            <a:off x="628412" y="3811012"/>
            <a:ext cx="480873" cy="480925"/>
            <a:chOff x="475577" y="1034115"/>
            <a:chExt cx="523200" cy="523200"/>
          </a:xfrm>
        </p:grpSpPr>
        <p:sp>
          <p:nvSpPr>
            <p:cNvPr id="757" name="Google Shape;757;p83"/>
            <p:cNvSpPr/>
            <p:nvPr/>
          </p:nvSpPr>
          <p:spPr>
            <a:xfrm>
              <a:off x="475577" y="1034115"/>
              <a:ext cx="523200" cy="523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descr="Tick with solid fill" id="758" name="Google Shape;758;p83"/>
            <p:cNvPicPr preferRelativeResize="0"/>
            <p:nvPr/>
          </p:nvPicPr>
          <p:blipFill rotWithShape="1">
            <a:blip r:embed="rId3">
              <a:alphaModFix/>
            </a:blip>
            <a:srcRect b="0" l="0" r="0" t="0"/>
            <a:stretch/>
          </p:blipFill>
          <p:spPr>
            <a:xfrm>
              <a:off x="613690" y="1172228"/>
              <a:ext cx="246993" cy="246993"/>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4"/>
          <p:cNvSpPr/>
          <p:nvPr/>
        </p:nvSpPr>
        <p:spPr>
          <a:xfrm rot="-5400000">
            <a:off x="3126000" y="-2924775"/>
            <a:ext cx="480900" cy="67329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64" name="Google Shape;764;p84"/>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Resumen General del Taller de Capacitación de Facilitadores</a:t>
            </a:r>
            <a:endParaRPr b="0" i="0" sz="1400" u="none" cap="none" strike="noStrike">
              <a:solidFill>
                <a:srgbClr val="000000"/>
              </a:solidFill>
              <a:latin typeface="Arial"/>
              <a:ea typeface="Arial"/>
              <a:cs typeface="Arial"/>
              <a:sym typeface="Arial"/>
            </a:endParaRPr>
          </a:p>
        </p:txBody>
      </p:sp>
      <p:sp>
        <p:nvSpPr>
          <p:cNvPr id="765" name="Google Shape;765;p84"/>
          <p:cNvSpPr txBox="1"/>
          <p:nvPr/>
        </p:nvSpPr>
        <p:spPr>
          <a:xfrm>
            <a:off x="471550" y="983975"/>
            <a:ext cx="41850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614"/>
                </a:solidFill>
              </a:defRPr>
            </a:pPr>
            <a:r>
              <a:t>Programa para el Día 2: </a:t>
            </a:r>
            <a:endParaRPr b="0" i="0" sz="1600" u="none" cap="none" strike="noStrike">
              <a:solidFill>
                <a:srgbClr val="123D5D"/>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027C"/>
        </a:solidFill>
      </p:bgPr>
    </p:bg>
    <p:spTree>
      <p:nvGrpSpPr>
        <p:cNvPr id="769" name="Shape 769"/>
        <p:cNvGrpSpPr/>
        <p:nvPr/>
      </p:nvGrpSpPr>
      <p:grpSpPr>
        <a:xfrm>
          <a:off x="0" y="0"/>
          <a:ext cx="0" cy="0"/>
          <a:chOff x="0" y="0"/>
          <a:chExt cx="0" cy="0"/>
        </a:xfrm>
      </p:grpSpPr>
      <p:sp>
        <p:nvSpPr>
          <p:cNvPr id="770" name="Google Shape;770;p85"/>
          <p:cNvSpPr txBox="1"/>
          <p:nvPr/>
        </p:nvSpPr>
        <p:spPr>
          <a:xfrm>
            <a:off x="281150" y="34869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¿Tienes preguntas?</a:t>
            </a:r>
            <a:endParaRPr b="1" sz="44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6"/>
          <p:cNvPicPr preferRelativeResize="0"/>
          <p:nvPr/>
        </p:nvPicPr>
        <p:blipFill rotWithShape="1">
          <a:blip r:embed="rId3">
            <a:alphaModFix/>
          </a:blip>
          <a:srcRect b="20117" l="-3802" r="-7050" t="12168"/>
          <a:stretch/>
        </p:blipFill>
        <p:spPr>
          <a:xfrm>
            <a:off x="-355425" y="-9662"/>
            <a:ext cx="10258028" cy="5162826"/>
          </a:xfrm>
          <a:prstGeom prst="rect">
            <a:avLst/>
          </a:prstGeom>
          <a:noFill/>
          <a:ln>
            <a:noFill/>
          </a:ln>
        </p:spPr>
      </p:pic>
      <p:sp>
        <p:nvSpPr>
          <p:cNvPr id="776" name="Google Shape;776;p86"/>
          <p:cNvSpPr txBox="1"/>
          <p:nvPr/>
        </p:nvSpPr>
        <p:spPr>
          <a:xfrm>
            <a:off x="317900" y="3680350"/>
            <a:ext cx="1478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defRPr b="1" sz="1700">
                <a:solidFill>
                  <a:srgbClr val="0B4060"/>
                </a:solidFill>
                <a:latin typeface="Noto Sans"/>
                <a:ea typeface="Noto Sans"/>
                <a:cs typeface="Noto Sans"/>
                <a:sym typeface="Noto Sans"/>
              </a:defRPr>
            </a:pPr>
            <a:r>
              <a:t>Taller para Facilitadores: </a:t>
            </a:r>
            <a:endParaRPr b="1" sz="1700">
              <a:solidFill>
                <a:srgbClr val="0B4060"/>
              </a:solidFill>
              <a:latin typeface="Noto Sans"/>
              <a:ea typeface="Noto Sans"/>
              <a:cs typeface="Noto Sans"/>
              <a:sym typeface="Noto Sans"/>
            </a:endParaRPr>
          </a:p>
          <a:p>
            <a:pPr indent="0" lvl="0" marL="0" marR="0" rtl="0" algn="l">
              <a:lnSpc>
                <a:spcPct val="100000"/>
              </a:lnSpc>
              <a:spcBef>
                <a:spcPts val="0"/>
              </a:spcBef>
              <a:spcAft>
                <a:spcPts val="0"/>
              </a:spcAft>
              <a:buClr>
                <a:schemeClr val="dk1"/>
              </a:buClr>
              <a:buSzPts val="1100"/>
              <a:buFont typeface="Arial"/>
              <a:buNone/>
              <a:defRPr b="1" sz="2400">
                <a:solidFill>
                  <a:srgbClr val="0B4060"/>
                </a:solidFill>
                <a:latin typeface="Noto Sans"/>
                <a:ea typeface="Noto Sans"/>
                <a:cs typeface="Noto Sans"/>
                <a:sym typeface="Noto Sans"/>
              </a:defRPr>
            </a:pPr>
            <a:r>
              <a:t>DÍA 2</a:t>
            </a:r>
            <a:endParaRPr b="1" i="0" sz="2300" u="none" cap="none" strike="noStrike">
              <a:solidFill>
                <a:srgbClr val="0B4060"/>
              </a:solidFill>
              <a:latin typeface="Noto Sans"/>
              <a:ea typeface="Noto Sans"/>
              <a:cs typeface="Noto Sans"/>
              <a:sym typeface="Noto Sans"/>
            </a:endParaRPr>
          </a:p>
        </p:txBody>
      </p:sp>
      <p:pic>
        <p:nvPicPr>
          <p:cNvPr id="777" name="Google Shape;777;p86"/>
          <p:cNvPicPr preferRelativeResize="0"/>
          <p:nvPr/>
        </p:nvPicPr>
        <p:blipFill>
          <a:blip r:embed="rId4">
            <a:alphaModFix/>
          </a:blip>
          <a:stretch>
            <a:fillRect/>
          </a:stretch>
        </p:blipFill>
        <p:spPr>
          <a:xfrm>
            <a:off x="6871675" y="381006"/>
            <a:ext cx="2099637" cy="837099"/>
          </a:xfrm>
          <a:prstGeom prst="rect">
            <a:avLst/>
          </a:prstGeom>
          <a:noFill/>
          <a:ln>
            <a:noFill/>
          </a:ln>
        </p:spPr>
      </p:pic>
      <p:pic>
        <p:nvPicPr>
          <p:cNvPr id="778" name="Google Shape;778;p86"/>
          <p:cNvPicPr preferRelativeResize="0"/>
          <p:nvPr/>
        </p:nvPicPr>
        <p:blipFill rotWithShape="1">
          <a:blip r:embed="rId5">
            <a:alphaModFix/>
          </a:blip>
          <a:srcRect b="1702" l="0" r="0" t="95001"/>
          <a:stretch/>
        </p:blipFill>
        <p:spPr>
          <a:xfrm>
            <a:off x="0" y="4970350"/>
            <a:ext cx="9212252" cy="21465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7"/>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84" name="Google Shape;784;p87"/>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sp>
        <p:nvSpPr>
          <p:cNvPr id="785" name="Google Shape;785;p87"/>
          <p:cNvSpPr txBox="1"/>
          <p:nvPr/>
        </p:nvSpPr>
        <p:spPr>
          <a:xfrm>
            <a:off x="624075" y="7936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Por favor, cambia tu nombre a - </a:t>
            </a:r>
            <a:endParaRPr sz="1800">
              <a:solidFill>
                <a:schemeClr val="lt1"/>
              </a:solidFill>
              <a:latin typeface="Noto Sans Medium"/>
              <a:ea typeface="Noto Sans Medium"/>
              <a:cs typeface="Noto Sans Medium"/>
              <a:sym typeface="Noto Sans Medium"/>
            </a:endParaRPr>
          </a:p>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Nombre completo | Organización | Ciudad</a:t>
            </a:r>
            <a:endParaRPr sz="1800">
              <a:solidFill>
                <a:schemeClr val="lt1"/>
              </a:solidFill>
              <a:latin typeface="Noto Sans Medium"/>
              <a:ea typeface="Noto Sans Medium"/>
              <a:cs typeface="Noto Sans Medium"/>
              <a:sym typeface="Noto Sans Medium"/>
            </a:endParaRPr>
          </a:p>
        </p:txBody>
      </p:sp>
      <p:pic>
        <p:nvPicPr>
          <p:cNvPr id="786" name="Google Shape;786;p87"/>
          <p:cNvPicPr preferRelativeResize="0"/>
          <p:nvPr/>
        </p:nvPicPr>
        <p:blipFill>
          <a:blip r:embed="rId3">
            <a:alphaModFix/>
          </a:blip>
          <a:stretch>
            <a:fillRect/>
          </a:stretch>
        </p:blipFill>
        <p:spPr>
          <a:xfrm>
            <a:off x="977500" y="917413"/>
            <a:ext cx="971725" cy="971725"/>
          </a:xfrm>
          <a:prstGeom prst="rect">
            <a:avLst/>
          </a:prstGeom>
          <a:noFill/>
          <a:ln>
            <a:noFill/>
          </a:ln>
        </p:spPr>
      </p:pic>
      <p:sp>
        <p:nvSpPr>
          <p:cNvPr id="787" name="Google Shape;787;p87"/>
          <p:cNvSpPr txBox="1"/>
          <p:nvPr/>
        </p:nvSpPr>
        <p:spPr>
          <a:xfrm>
            <a:off x="624075" y="217392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marR="303305" rtl="0" algn="l">
              <a:spcBef>
                <a:spcPts val="0"/>
              </a:spcBef>
              <a:spcAft>
                <a:spcPts val="0"/>
              </a:spcAft>
              <a:buNone/>
              <a:defRPr sz="1800">
                <a:solidFill>
                  <a:schemeClr val="lt1"/>
                </a:solidFill>
                <a:latin typeface="Noto Sans Medium"/>
                <a:ea typeface="Noto Sans Medium"/>
                <a:cs typeface="Noto Sans Medium"/>
                <a:sym typeface="Noto Sans Medium"/>
              </a:defRPr>
            </a:pPr>
            <a:r>
              <a:t>Tu audio se silencia automáticamente cuando entras en el taller. Por favor, levanta la mano si quieres hablar. </a:t>
            </a:r>
            <a:endParaRPr sz="1800">
              <a:solidFill>
                <a:schemeClr val="lt1"/>
              </a:solidFill>
              <a:latin typeface="Noto Sans Medium"/>
              <a:ea typeface="Noto Sans Medium"/>
              <a:cs typeface="Noto Sans Medium"/>
              <a:sym typeface="Noto Sans Medium"/>
            </a:endParaRPr>
          </a:p>
        </p:txBody>
      </p:sp>
      <p:sp>
        <p:nvSpPr>
          <p:cNvPr id="788" name="Google Shape;788;p87"/>
          <p:cNvSpPr txBox="1"/>
          <p:nvPr/>
        </p:nvSpPr>
        <p:spPr>
          <a:xfrm>
            <a:off x="624075" y="3554175"/>
            <a:ext cx="7465800" cy="1219200"/>
          </a:xfrm>
          <a:prstGeom prst="rect">
            <a:avLst/>
          </a:prstGeom>
          <a:solidFill>
            <a:srgbClr val="00969B"/>
          </a:solidFill>
          <a:ln>
            <a:noFill/>
          </a:ln>
        </p:spPr>
        <p:txBody>
          <a:bodyPr anchorCtr="0" anchor="ctr" bIns="91425" lIns="91425" spcFirstLastPara="1" rIns="91425" wrap="square" tIns="91425">
            <a:noAutofit/>
          </a:bodyPr>
          <a:lstStyle/>
          <a:p>
            <a:pPr indent="0" lvl="0" marL="1828800" rtl="0" algn="l">
              <a:spcBef>
                <a:spcPts val="0"/>
              </a:spcBef>
              <a:spcAft>
                <a:spcPts val="0"/>
              </a:spcAft>
              <a:buNone/>
              <a:defRPr sz="1800">
                <a:solidFill>
                  <a:schemeClr val="lt1"/>
                </a:solidFill>
                <a:latin typeface="Noto Sans Medium"/>
                <a:ea typeface="Noto Sans Medium"/>
                <a:cs typeface="Noto Sans Medium"/>
                <a:sym typeface="Noto Sans Medium"/>
              </a:defRPr>
            </a:pPr>
            <a:r>
              <a:t>Esta sesión se graba con el fin de documentarse. Al participar en la sesión, das permiso para que te graben. </a:t>
            </a:r>
            <a:endParaRPr sz="1800">
              <a:solidFill>
                <a:schemeClr val="lt1"/>
              </a:solidFill>
              <a:latin typeface="Noto Sans Medium"/>
              <a:ea typeface="Noto Sans Medium"/>
              <a:cs typeface="Noto Sans Medium"/>
              <a:sym typeface="Noto Sans Medium"/>
            </a:endParaRPr>
          </a:p>
        </p:txBody>
      </p:sp>
      <p:pic>
        <p:nvPicPr>
          <p:cNvPr id="789" name="Google Shape;789;p87"/>
          <p:cNvPicPr preferRelativeResize="0"/>
          <p:nvPr/>
        </p:nvPicPr>
        <p:blipFill>
          <a:blip r:embed="rId4">
            <a:alphaModFix/>
          </a:blip>
          <a:stretch>
            <a:fillRect/>
          </a:stretch>
        </p:blipFill>
        <p:spPr>
          <a:xfrm>
            <a:off x="1036471" y="2418513"/>
            <a:ext cx="853775" cy="853775"/>
          </a:xfrm>
          <a:prstGeom prst="rect">
            <a:avLst/>
          </a:prstGeom>
          <a:noFill/>
          <a:ln>
            <a:noFill/>
          </a:ln>
        </p:spPr>
      </p:pic>
      <p:pic>
        <p:nvPicPr>
          <p:cNvPr id="790" name="Google Shape;790;p87"/>
          <p:cNvPicPr preferRelativeResize="0"/>
          <p:nvPr/>
        </p:nvPicPr>
        <p:blipFill>
          <a:blip r:embed="rId5">
            <a:alphaModFix/>
          </a:blip>
          <a:stretch>
            <a:fillRect/>
          </a:stretch>
        </p:blipFill>
        <p:spPr>
          <a:xfrm>
            <a:off x="1036471" y="3677950"/>
            <a:ext cx="853775" cy="853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8"/>
          <p:cNvSpPr/>
          <p:nvPr/>
        </p:nvSpPr>
        <p:spPr>
          <a:xfrm rot="-5400000">
            <a:off x="1935147" y="-1733925"/>
            <a:ext cx="480900" cy="4351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796" name="Google Shape;796;p88"/>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Recordatorios</a:t>
            </a:r>
            <a:endParaRPr b="0" i="0" sz="1400" u="none" cap="none" strike="noStrike">
              <a:solidFill>
                <a:srgbClr val="000000"/>
              </a:solidFill>
              <a:latin typeface="Arial"/>
              <a:ea typeface="Arial"/>
              <a:cs typeface="Arial"/>
              <a:sym typeface="Arial"/>
            </a:endParaRPr>
          </a:p>
        </p:txBody>
      </p:sp>
      <p:pic>
        <p:nvPicPr>
          <p:cNvPr id="797" name="Google Shape;797;p88"/>
          <p:cNvPicPr preferRelativeResize="0"/>
          <p:nvPr/>
        </p:nvPicPr>
        <p:blipFill rotWithShape="1">
          <a:blip r:embed="rId3">
            <a:alphaModFix/>
          </a:blip>
          <a:srcRect b="9695" l="3800" r="4850" t="10501"/>
          <a:stretch/>
        </p:blipFill>
        <p:spPr>
          <a:xfrm>
            <a:off x="3110225" y="921925"/>
            <a:ext cx="2923550" cy="1200975"/>
          </a:xfrm>
          <a:prstGeom prst="rect">
            <a:avLst/>
          </a:prstGeom>
          <a:noFill/>
          <a:ln>
            <a:noFill/>
          </a:ln>
        </p:spPr>
      </p:pic>
      <p:cxnSp>
        <p:nvCxnSpPr>
          <p:cNvPr id="798" name="Google Shape;798;p88"/>
          <p:cNvCxnSpPr/>
          <p:nvPr/>
        </p:nvCxnSpPr>
        <p:spPr>
          <a:xfrm>
            <a:off x="4572000" y="2122900"/>
            <a:ext cx="62100" cy="2535300"/>
          </a:xfrm>
          <a:prstGeom prst="straightConnector1">
            <a:avLst/>
          </a:prstGeom>
          <a:noFill/>
          <a:ln cap="flat" cmpd="sng" w="9525">
            <a:solidFill>
              <a:schemeClr val="dk2"/>
            </a:solidFill>
            <a:prstDash val="solid"/>
            <a:round/>
            <a:headEnd len="med" w="med" type="none"/>
            <a:tailEnd len="med" w="med" type="none"/>
          </a:ln>
        </p:spPr>
      </p:cxnSp>
      <p:sp>
        <p:nvSpPr>
          <p:cNvPr id="799" name="Google Shape;799;p88"/>
          <p:cNvSpPr txBox="1"/>
          <p:nvPr/>
        </p:nvSpPr>
        <p:spPr>
          <a:xfrm>
            <a:off x="55802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Usa el </a:t>
            </a:r>
            <a:r>
              <a:rPr b="1"/>
              <a:t>Chat</a:t>
            </a:r>
            <a:r>
              <a:t>para responder a las preguntas del capacitador </a:t>
            </a:r>
            <a:endParaRPr sz="1800">
              <a:latin typeface="Noto Sans"/>
              <a:ea typeface="Noto Sans"/>
              <a:cs typeface="Noto Sans"/>
              <a:sym typeface="Noto Sans"/>
            </a:endParaRPr>
          </a:p>
        </p:txBody>
      </p:sp>
      <p:cxnSp>
        <p:nvCxnSpPr>
          <p:cNvPr id="800" name="Google Shape;800;p88"/>
          <p:cNvCxnSpPr>
            <a:endCxn id="799" idx="0"/>
          </p:cNvCxnSpPr>
          <p:nvPr/>
        </p:nvCxnSpPr>
        <p:spPr>
          <a:xfrm flipH="1">
            <a:off x="2329075" y="2001650"/>
            <a:ext cx="958500" cy="533700"/>
          </a:xfrm>
          <a:prstGeom prst="straightConnector1">
            <a:avLst/>
          </a:prstGeom>
          <a:noFill/>
          <a:ln cap="flat" cmpd="sng" w="28575">
            <a:solidFill>
              <a:schemeClr val="accent1"/>
            </a:solidFill>
            <a:prstDash val="solid"/>
            <a:round/>
            <a:headEnd len="med" w="med" type="none"/>
            <a:tailEnd len="med" w="med" type="triangle"/>
          </a:ln>
        </p:spPr>
      </p:cxnSp>
      <p:sp>
        <p:nvSpPr>
          <p:cNvPr id="801" name="Google Shape;801;p88"/>
          <p:cNvSpPr txBox="1"/>
          <p:nvPr/>
        </p:nvSpPr>
        <p:spPr>
          <a:xfrm>
            <a:off x="5105975" y="2535350"/>
            <a:ext cx="35421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defRPr sz="1800">
                <a:latin typeface="Noto Sans"/>
                <a:ea typeface="Noto Sans"/>
                <a:cs typeface="Noto Sans"/>
                <a:sym typeface="Noto Sans"/>
              </a:defRPr>
            </a:pPr>
            <a:r>
              <a:t>En la casilla de </a:t>
            </a:r>
            <a:r>
              <a:rPr b="1"/>
              <a:t>Preguntas y Respuestas </a:t>
            </a:r>
            <a:r>
              <a:t>, escribe las preguntas que quieras hacerle al capacitador sobre Crianza con Conciencia+</a:t>
            </a:r>
            <a:endParaRPr sz="1800">
              <a:latin typeface="Noto Sans"/>
              <a:ea typeface="Noto Sans"/>
              <a:cs typeface="Noto Sans"/>
              <a:sym typeface="Noto Sans"/>
            </a:endParaRPr>
          </a:p>
        </p:txBody>
      </p:sp>
      <p:cxnSp>
        <p:nvCxnSpPr>
          <p:cNvPr id="802" name="Google Shape;802;p88"/>
          <p:cNvCxnSpPr>
            <a:endCxn id="801" idx="0"/>
          </p:cNvCxnSpPr>
          <p:nvPr/>
        </p:nvCxnSpPr>
        <p:spPr>
          <a:xfrm>
            <a:off x="5871425" y="2025950"/>
            <a:ext cx="1005600" cy="5094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p:nvPr/>
        </p:nvSpPr>
        <p:spPr>
          <a:xfrm rot="-5400000">
            <a:off x="2044500" y="-1871775"/>
            <a:ext cx="509400" cy="45984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31" name="Google Shape;131;p26"/>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rPr>
                <a:latin typeface="Arial"/>
                <a:ea typeface="Arial"/>
                <a:cs typeface="Arial"/>
                <a:sym typeface="Arial"/>
              </a:rPr>
              <a:t>Bienvenida y Presentaciones</a:t>
            </a:r>
            <a:endParaRPr b="0" i="0" sz="1400" u="none" cap="none" strike="noStrike">
              <a:solidFill>
                <a:srgbClr val="000000"/>
              </a:solidFill>
              <a:latin typeface="Arial"/>
              <a:ea typeface="Arial"/>
              <a:cs typeface="Arial"/>
              <a:sym typeface="Arial"/>
            </a:endParaRPr>
          </a:p>
        </p:txBody>
      </p:sp>
      <p:sp>
        <p:nvSpPr>
          <p:cNvPr id="132" name="Google Shape;132;p26"/>
          <p:cNvSpPr txBox="1"/>
          <p:nvPr/>
        </p:nvSpPr>
        <p:spPr>
          <a:xfrm>
            <a:off x="341525" y="1755896"/>
            <a:ext cx="81996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1000"/>
              </a:spcAft>
              <a:buClr>
                <a:srgbClr val="000000"/>
              </a:buClr>
              <a:buSzPts val="1400"/>
              <a:buFont typeface="Arial"/>
              <a:buNone/>
              <a:defRPr b="1" sz="5000">
                <a:solidFill>
                  <a:srgbClr val="019FE4"/>
                </a:solidFill>
                <a:latin typeface="Arial"/>
                <a:ea typeface="Arial"/>
                <a:cs typeface="Arial"/>
                <a:sym typeface="Arial"/>
              </a:defRPr>
            </a:pPr>
            <a:r>
              <a:t>Establezcamos algunas REGLAS GENERALES</a:t>
            </a:r>
            <a:endParaRPr b="1" i="0" sz="5000" u="none" cap="none" strike="noStrike">
              <a:solidFill>
                <a:srgbClr val="019FE4"/>
              </a:solidFill>
              <a:latin typeface="Arial"/>
              <a:ea typeface="Arial"/>
              <a:cs typeface="Arial"/>
              <a:sym typeface="Arial"/>
            </a:endParaRPr>
          </a:p>
        </p:txBody>
      </p:sp>
      <p:sp>
        <p:nvSpPr>
          <p:cNvPr id="133" name="Google Shape;133;p26"/>
          <p:cNvSpPr/>
          <p:nvPr/>
        </p:nvSpPr>
        <p:spPr>
          <a:xfrm rot="-7214535">
            <a:off x="858228" y="1179130"/>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4" name="Google Shape;134;p26"/>
          <p:cNvSpPr/>
          <p:nvPr/>
        </p:nvSpPr>
        <p:spPr>
          <a:xfrm rot="-7214535">
            <a:off x="344724" y="1478837"/>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5" name="Google Shape;135;p26"/>
          <p:cNvSpPr/>
          <p:nvPr/>
        </p:nvSpPr>
        <p:spPr>
          <a:xfrm rot="-7214535">
            <a:off x="863425" y="1757707"/>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6" name="Google Shape;136;p26"/>
          <p:cNvSpPr/>
          <p:nvPr/>
        </p:nvSpPr>
        <p:spPr>
          <a:xfrm rot="3585465">
            <a:off x="7408521" y="3246432"/>
            <a:ext cx="522975" cy="522975"/>
          </a:xfrm>
          <a:prstGeom prst="ellipse">
            <a:avLst/>
          </a:prstGeom>
          <a:solidFill>
            <a:srgbClr val="DB361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7" name="Google Shape;137;p26"/>
          <p:cNvSpPr/>
          <p:nvPr/>
        </p:nvSpPr>
        <p:spPr>
          <a:xfrm rot="3585465">
            <a:off x="7922025" y="2946724"/>
            <a:ext cx="522975" cy="522975"/>
          </a:xfrm>
          <a:prstGeom prst="ellipse">
            <a:avLst/>
          </a:prstGeom>
          <a:solidFill>
            <a:srgbClr val="0094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138" name="Google Shape;138;p26"/>
          <p:cNvSpPr/>
          <p:nvPr/>
        </p:nvSpPr>
        <p:spPr>
          <a:xfrm rot="3585465">
            <a:off x="7403324" y="2667855"/>
            <a:ext cx="522975" cy="522975"/>
          </a:xfrm>
          <a:prstGeom prst="ellipse">
            <a:avLst/>
          </a:prstGeom>
          <a:solidFill>
            <a:srgbClr val="FCAD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9"/>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08" name="Google Shape;808;p89"/>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0" i="0" sz="1400" u="none" cap="none" strike="noStrike">
              <a:solidFill>
                <a:srgbClr val="000000"/>
              </a:solidFill>
              <a:latin typeface="Arial"/>
              <a:ea typeface="Arial"/>
              <a:cs typeface="Arial"/>
              <a:sym typeface="Arial"/>
            </a:endParaRPr>
          </a:p>
        </p:txBody>
      </p:sp>
      <p:sp>
        <p:nvSpPr>
          <p:cNvPr id="809" name="Google Shape;809;p89"/>
          <p:cNvSpPr txBox="1"/>
          <p:nvPr/>
        </p:nvSpPr>
        <p:spPr>
          <a:xfrm>
            <a:off x="269600" y="972072"/>
            <a:ext cx="8199600" cy="327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100">
                <a:solidFill>
                  <a:srgbClr val="EF1651"/>
                </a:solidFill>
              </a:defRPr>
            </a:pPr>
            <a:r>
              <a:t>Algunas reglas generales para nuestra sesión: </a:t>
            </a:r>
            <a:endParaRPr b="1" i="0" sz="21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2200" u="none" cap="none" strike="noStrike">
              <a:solidFill>
                <a:srgbClr val="DB3614"/>
              </a:solidFill>
              <a:latin typeface="Arial"/>
              <a:ea typeface="Arial"/>
              <a:cs typeface="Arial"/>
              <a:sym typeface="Aria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Préstale toda tu atención a la sesión: ¡sé un participante activo!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Font typeface="Arial"/>
              <a:buChar char="●"/>
              <a:defRPr sz="1900">
                <a:solidFill>
                  <a:schemeClr val="accent5"/>
                </a:solidFill>
              </a:defRPr>
            </a:pPr>
            <a:r>
              <a:t>Sé considerado y respetuoso con las diversas perspectivas.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Practica la escucha activa manteniendo la cámara encendido siempre que sea posible.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Usa las diferentes funciones como el chat o levantar la mano para contribuir en la sesión.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Pon tu micrófono en silencio cuando estés escuchando a los demás. </a:t>
            </a:r>
            <a:endParaRPr sz="1900">
              <a:solidFill>
                <a:schemeClr val="accent5"/>
              </a:solidFill>
            </a:endParaRPr>
          </a:p>
          <a:p>
            <a:pPr indent="-349250" lvl="0" marL="457200" marR="0" rtl="0" algn="just">
              <a:lnSpc>
                <a:spcPct val="100000"/>
              </a:lnSpc>
              <a:spcBef>
                <a:spcPts val="1000"/>
              </a:spcBef>
              <a:spcAft>
                <a:spcPts val="0"/>
              </a:spcAft>
              <a:buClr>
                <a:schemeClr val="accent5"/>
              </a:buClr>
              <a:buSzPts val="1900"/>
              <a:buChar char="●"/>
              <a:defRPr sz="1900">
                <a:solidFill>
                  <a:schemeClr val="accent5"/>
                </a:solidFill>
              </a:defRPr>
            </a:pPr>
            <a:r>
              <a:t>Únete al taller a tiempo. </a:t>
            </a:r>
            <a:endParaRPr b="0" i="1" sz="1900" u="none" cap="none" strike="noStrike">
              <a:solidFill>
                <a:schemeClr val="accent5"/>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0"/>
          <p:cNvSpPr/>
          <p:nvPr/>
        </p:nvSpPr>
        <p:spPr>
          <a:xfrm rot="-5400000">
            <a:off x="2156400" y="-1955175"/>
            <a:ext cx="480900" cy="47937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15" name="Google Shape;815;p90"/>
          <p:cNvSpPr txBox="1"/>
          <p:nvPr/>
        </p:nvSpPr>
        <p:spPr>
          <a:xfrm>
            <a:off x="286222" y="197506"/>
            <a:ext cx="885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Actividades al Comienzo del Día</a:t>
            </a:r>
            <a:endParaRPr b="0" i="0" sz="1400" u="none" cap="none" strike="noStrike">
              <a:solidFill>
                <a:srgbClr val="000000"/>
              </a:solidFill>
              <a:latin typeface="Arial"/>
              <a:ea typeface="Arial"/>
              <a:cs typeface="Arial"/>
              <a:sym typeface="Arial"/>
            </a:endParaRPr>
          </a:p>
        </p:txBody>
      </p:sp>
      <p:sp>
        <p:nvSpPr>
          <p:cNvPr id="816" name="Google Shape;816;p90"/>
          <p:cNvSpPr txBox="1"/>
          <p:nvPr/>
        </p:nvSpPr>
        <p:spPr>
          <a:xfrm>
            <a:off x="505275" y="1088300"/>
            <a:ext cx="74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Agrega el video de hacer una pausa (versión masculina) </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0" name="Shape 820"/>
        <p:cNvGrpSpPr/>
        <p:nvPr/>
      </p:nvGrpSpPr>
      <p:grpSpPr>
        <a:xfrm>
          <a:off x="0" y="0"/>
          <a:ext cx="0" cy="0"/>
          <a:chOff x="0" y="0"/>
          <a:chExt cx="0" cy="0"/>
        </a:xfrm>
      </p:grpSpPr>
      <p:sp>
        <p:nvSpPr>
          <p:cNvPr id="821" name="Google Shape;821;p91"/>
          <p:cNvSpPr txBox="1"/>
          <p:nvPr/>
        </p:nvSpPr>
        <p:spPr>
          <a:xfrm>
            <a:off x="281150" y="2929850"/>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Encuesta Zoom: ¿Cómo estás hoy? </a:t>
            </a:r>
            <a:endParaRPr b="1" sz="4400">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825" name="Shape 825"/>
        <p:cNvGrpSpPr/>
        <p:nvPr/>
      </p:nvGrpSpPr>
      <p:grpSpPr>
        <a:xfrm>
          <a:off x="0" y="0"/>
          <a:ext cx="0" cy="0"/>
          <a:chOff x="0" y="0"/>
          <a:chExt cx="0" cy="0"/>
        </a:xfrm>
      </p:grpSpPr>
      <p:sp>
        <p:nvSpPr>
          <p:cNvPr id="826" name="Google Shape;826;p92"/>
          <p:cNvSpPr txBox="1"/>
          <p:nvPr/>
        </p:nvSpPr>
        <p:spPr>
          <a:xfrm>
            <a:off x="294125" y="247637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Chat: ¿Cuál es UN punto clave importante que te llevaste de la sesión de ayer?</a:t>
            </a:r>
            <a:endParaRPr b="1" sz="4400">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830" name="Shape 830"/>
        <p:cNvGrpSpPr/>
        <p:nvPr/>
      </p:nvGrpSpPr>
      <p:grpSpPr>
        <a:xfrm>
          <a:off x="0" y="0"/>
          <a:ext cx="0" cy="0"/>
          <a:chOff x="0" y="0"/>
          <a:chExt cx="0" cy="0"/>
        </a:xfrm>
      </p:grpSpPr>
      <p:sp>
        <p:nvSpPr>
          <p:cNvPr id="831" name="Google Shape;831;p93"/>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5: Preparing for Chat Session</a:t>
            </a:r>
            <a:endParaRPr b="1" sz="5000">
              <a:solidFill>
                <a:schemeClr val="l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4"/>
          <p:cNvSpPr txBox="1"/>
          <p:nvPr/>
        </p:nvSpPr>
        <p:spPr>
          <a:xfrm>
            <a:off x="269600" y="972075"/>
            <a:ext cx="7962000" cy="327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900">
                <a:solidFill>
                  <a:srgbClr val="DB3514"/>
                </a:solidFill>
              </a:defRPr>
            </a:pPr>
            <a:r>
              <a:t>Crea un Grupo de WhatsApp antes de la sesión de integración </a:t>
            </a:r>
            <a:endParaRPr b="1" i="0" sz="1900" u="none" cap="none" strike="noStrike">
              <a:solidFill>
                <a:srgbClr val="DB3514"/>
              </a:solidFill>
              <a:latin typeface="Arial"/>
              <a:ea typeface="Arial"/>
              <a:cs typeface="Arial"/>
              <a:sym typeface="Aria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Guarda los Contactos de los Padres, Madres y Cuidadores: </a:t>
            </a:r>
            <a:r>
              <a:t>Guarda los nombres y números de los padres, madres y cuidadores asignados para asegurar una confirmación rápida durante la sesión.</a:t>
            </a:r>
            <a:endParaRPr sz="1800">
              <a:solidFill>
                <a:schemeClr val="accent5"/>
              </a:solidFill>
            </a:endParaRPr>
          </a:p>
          <a:p>
            <a:pPr indent="-330200" lvl="0" marL="457200" marR="0" rtl="0" algn="l">
              <a:lnSpc>
                <a:spcPct val="150000"/>
              </a:lnSpc>
              <a:spcBef>
                <a:spcPts val="1000"/>
              </a:spcBef>
              <a:spcAft>
                <a:spcPts val="0"/>
              </a:spcAft>
              <a:buClr>
                <a:schemeClr val="accent5"/>
              </a:buClr>
              <a:buSzPts val="1600"/>
              <a:buChar char="●"/>
              <a:defRPr sz="1800">
                <a:solidFill>
                  <a:schemeClr val="accent5"/>
                </a:solidFill>
              </a:defRPr>
            </a:pPr>
            <a:r>
              <a:rPr b="1"/>
              <a:t>Crea un Grupo de WhatsApp:</a:t>
            </a:r>
            <a:r>
              <a:t>Crea tu grupo con tiempo y usando "Crianza con Conciencia+" como nombre base.</a:t>
            </a:r>
            <a:endParaRPr sz="1800">
              <a:solidFill>
                <a:schemeClr val="accent5"/>
              </a:solidFill>
            </a:endParaRPr>
          </a:p>
          <a:p>
            <a:pPr indent="-330200" lvl="0" marL="457200" marR="0" rtl="0" algn="l">
              <a:lnSpc>
                <a:spcPct val="150000"/>
              </a:lnSpc>
              <a:spcBef>
                <a:spcPts val="1000"/>
              </a:spcBef>
              <a:spcAft>
                <a:spcPts val="1000"/>
              </a:spcAft>
              <a:buClr>
                <a:schemeClr val="accent5"/>
              </a:buClr>
              <a:buSzPts val="1600"/>
              <a:buChar char="●"/>
              <a:defRPr sz="1800">
                <a:solidFill>
                  <a:schemeClr val="accent5"/>
                </a:solidFill>
              </a:defRPr>
            </a:pPr>
            <a:r>
              <a:rPr b="1"/>
              <a:t>Ejemplo de un Nombre de Grupo: </a:t>
            </a:r>
            <a:r>
              <a:t>Considera un nombre temporal como "Crianza con Conciencia+_FamiliasFelices" para darle un toque personal.</a:t>
            </a:r>
            <a:endParaRPr b="1" sz="1800">
              <a:solidFill>
                <a:schemeClr val="accent5"/>
              </a:solidFill>
            </a:endParaRPr>
          </a:p>
        </p:txBody>
      </p:sp>
      <p:sp>
        <p:nvSpPr>
          <p:cNvPr id="837" name="Google Shape;837;p94"/>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38" name="Google Shape;838;p94"/>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5"/>
          <p:cNvSpPr txBox="1"/>
          <p:nvPr/>
        </p:nvSpPr>
        <p:spPr>
          <a:xfrm>
            <a:off x="269600" y="972075"/>
            <a:ext cx="7962000" cy="345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2000">
                <a:solidFill>
                  <a:srgbClr val="DB3514"/>
                </a:solidFill>
              </a:defRPr>
            </a:pPr>
            <a:r>
              <a:t>Establece Reglas Generales para WhatsApp: </a:t>
            </a:r>
            <a:endParaRPr b="1" i="0" sz="2000" u="none" cap="none" strike="noStrike">
              <a:solidFill>
                <a:srgbClr val="DB3514"/>
              </a:solidFill>
              <a:latin typeface="Arial"/>
              <a:ea typeface="Arial"/>
              <a:cs typeface="Arial"/>
              <a:sym typeface="Arial"/>
            </a:endParaRPr>
          </a:p>
          <a:p>
            <a:pPr indent="-336550" lvl="0" marL="457200" marR="0" rtl="0" algn="l">
              <a:lnSpc>
                <a:spcPct val="150000"/>
              </a:lnSpc>
              <a:spcBef>
                <a:spcPts val="1000"/>
              </a:spcBef>
              <a:spcAft>
                <a:spcPts val="0"/>
              </a:spcAft>
              <a:buClr>
                <a:schemeClr val="accent5"/>
              </a:buClr>
              <a:buSzPts val="1700"/>
              <a:buChar char="●"/>
              <a:defRPr sz="1900">
                <a:solidFill>
                  <a:schemeClr val="accent5"/>
                </a:solidFill>
              </a:defRPr>
            </a:pPr>
            <a:r>
              <a:t>Destaca la importancia de crear un espacio seguro y cómodo en el grupo de WhatsApp para todos los involucrados.</a:t>
            </a:r>
            <a:endParaRPr sz="1900">
              <a:solidFill>
                <a:schemeClr val="accent5"/>
              </a:solidFill>
            </a:endParaRPr>
          </a:p>
          <a:p>
            <a:pPr indent="-336550" lvl="0" marL="457200" marR="0" rtl="0" algn="l">
              <a:lnSpc>
                <a:spcPct val="150000"/>
              </a:lnSpc>
              <a:spcBef>
                <a:spcPts val="0"/>
              </a:spcBef>
              <a:spcAft>
                <a:spcPts val="0"/>
              </a:spcAft>
              <a:buClr>
                <a:schemeClr val="accent5"/>
              </a:buClr>
              <a:buSzPts val="1700"/>
              <a:buChar char="●"/>
              <a:defRPr b="1" sz="1900">
                <a:solidFill>
                  <a:schemeClr val="accent5"/>
                </a:solidFill>
              </a:defRPr>
            </a:pPr>
            <a:r>
              <a:t>Formato para las Reglas Generales:</a:t>
            </a:r>
            <a:endParaRPr b="1"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Coloca una cartulina o rotafolio titulado: Reglas Generales</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Invita a los participantes a sugerir reglas para un ambiente de grupo positivo.</a:t>
            </a:r>
            <a:endParaRPr sz="1900">
              <a:solidFill>
                <a:schemeClr val="accent5"/>
              </a:solidFill>
            </a:endParaRPr>
          </a:p>
          <a:p>
            <a:pPr indent="-336550" lvl="1" marL="914400" marR="0" rtl="0" algn="l">
              <a:lnSpc>
                <a:spcPct val="150000"/>
              </a:lnSpc>
              <a:spcBef>
                <a:spcPts val="0"/>
              </a:spcBef>
              <a:spcAft>
                <a:spcPts val="0"/>
              </a:spcAft>
              <a:buClr>
                <a:schemeClr val="accent5"/>
              </a:buClr>
              <a:buSzPts val="1700"/>
              <a:buChar char="○"/>
              <a:defRPr sz="1900">
                <a:solidFill>
                  <a:schemeClr val="accent5"/>
                </a:solidFill>
              </a:defRPr>
            </a:pPr>
            <a:r>
              <a:t>Escribe las reglas y los comentarios en la cartulina para futuras consultas.</a:t>
            </a:r>
            <a:endParaRPr sz="1900">
              <a:solidFill>
                <a:schemeClr val="accent5"/>
              </a:solidFill>
            </a:endParaRPr>
          </a:p>
        </p:txBody>
      </p:sp>
      <p:sp>
        <p:nvSpPr>
          <p:cNvPr id="844" name="Google Shape;844;p95"/>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45" name="Google Shape;845;p95"/>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6"/>
          <p:cNvSpPr txBox="1"/>
          <p:nvPr/>
        </p:nvSpPr>
        <p:spPr>
          <a:xfrm>
            <a:off x="286225" y="873325"/>
            <a:ext cx="8294400" cy="368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Tips para la discusión</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Fomenta el comportamiento positivo en las reglas.</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Haz sugerencias sobre temas concretos como el uso del celular, el respeto, etc.</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Repite y explora cada regla para que quede clara.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Ejemplo: Si se menciona "Respeto", pregunta qué comportamientos demuestran respeto.</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Asegúrate de que todos los padres, madres y cuidadores estén de acuerdo con las reglas generales: </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Asegúrate de que todos estén de acuerdo y comprenden cada regla.</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Da una oportunidad amplia para que todos puedan contribuir antes de pasar a la siguiente sugerencia</a:t>
            </a:r>
            <a:endParaRPr sz="1600">
              <a:solidFill>
                <a:schemeClr val="accent5"/>
              </a:solidFill>
            </a:endParaRPr>
          </a:p>
        </p:txBody>
      </p:sp>
      <p:sp>
        <p:nvSpPr>
          <p:cNvPr id="851" name="Google Shape;851;p96"/>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2" name="Google Shape;852;p96"/>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7"/>
          <p:cNvSpPr txBox="1"/>
          <p:nvPr/>
        </p:nvSpPr>
        <p:spPr>
          <a:xfrm>
            <a:off x="269600" y="972075"/>
            <a:ext cx="8294400" cy="331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Establece Reglas Generales para WhatsApp: </a:t>
            </a:r>
            <a:endParaRPr b="1" i="0" sz="1700" u="none" cap="none" strike="noStrike">
              <a:solidFill>
                <a:srgbClr val="DB3514"/>
              </a:solidFill>
              <a:latin typeface="Arial"/>
              <a:ea typeface="Arial"/>
              <a:cs typeface="Arial"/>
              <a:sym typeface="Arial"/>
            </a:endParaRPr>
          </a:p>
          <a:p>
            <a:pPr indent="-317500" lvl="0" marL="457200" rtl="0" algn="l">
              <a:lnSpc>
                <a:spcPct val="150000"/>
              </a:lnSpc>
              <a:spcBef>
                <a:spcPts val="1000"/>
              </a:spcBef>
              <a:spcAft>
                <a:spcPts val="0"/>
              </a:spcAft>
              <a:buClr>
                <a:schemeClr val="accent5"/>
              </a:buClr>
              <a:buSzPts val="1400"/>
              <a:buChar char="●"/>
              <a:defRPr b="1" sz="1600">
                <a:solidFill>
                  <a:schemeClr val="accent5"/>
                </a:solidFill>
              </a:defRPr>
            </a:pPr>
            <a:r>
              <a:t>Objetivo:</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Crea un conjunto de reglas generales acordadas por todos para mantener un entorno respetuoso y solidario en el grupo de WhatsApp.</a:t>
            </a:r>
            <a:endParaRPr sz="1600">
              <a:solidFill>
                <a:schemeClr val="accent5"/>
              </a:solidFill>
            </a:endParaRPr>
          </a:p>
          <a:p>
            <a:pPr indent="-317500" lvl="0" marL="457200" rtl="0" algn="l">
              <a:lnSpc>
                <a:spcPct val="150000"/>
              </a:lnSpc>
              <a:spcBef>
                <a:spcPts val="0"/>
              </a:spcBef>
              <a:spcAft>
                <a:spcPts val="0"/>
              </a:spcAft>
              <a:buClr>
                <a:schemeClr val="accent5"/>
              </a:buClr>
              <a:buSzPts val="1400"/>
              <a:buChar char="●"/>
              <a:defRPr b="1" sz="1600">
                <a:solidFill>
                  <a:schemeClr val="accent5"/>
                </a:solidFill>
              </a:defRPr>
            </a:pPr>
            <a:r>
              <a:t>Qué hacer cuando un padre, madre o cuidador olvida una regla:</a:t>
            </a:r>
            <a:endParaRPr b="1"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Si un padre, madre o cuidador olvida una de las reglas generales, puedes mandarle recordatorio privado y amable (Ver Preguntas Frecuentes en Formando Conciencia+).  </a:t>
            </a:r>
            <a:endParaRPr sz="1600">
              <a:solidFill>
                <a:schemeClr val="accent5"/>
              </a:solidFill>
            </a:endParaRPr>
          </a:p>
          <a:p>
            <a:pPr indent="-317500" lvl="1" marL="914400" rtl="0" algn="l">
              <a:lnSpc>
                <a:spcPct val="150000"/>
              </a:lnSpc>
              <a:spcBef>
                <a:spcPts val="0"/>
              </a:spcBef>
              <a:spcAft>
                <a:spcPts val="0"/>
              </a:spcAft>
              <a:buClr>
                <a:schemeClr val="accent5"/>
              </a:buClr>
              <a:buSzPts val="1400"/>
              <a:buChar char="○"/>
              <a:defRPr sz="1600">
                <a:solidFill>
                  <a:schemeClr val="accent5"/>
                </a:solidFill>
              </a:defRPr>
            </a:pPr>
            <a:r>
              <a:t>En caso de comportamiento inadecuado o de infracciones persistentes a las reglas, puedes remover al padre, madre o cuidador y notificárselo a tu supervisor (Ver Preguntas Frecuentes en Formando Conciencia+).  </a:t>
            </a:r>
            <a:endParaRPr sz="1600">
              <a:solidFill>
                <a:schemeClr val="accent5"/>
              </a:solidFill>
            </a:endParaRPr>
          </a:p>
        </p:txBody>
      </p:sp>
      <p:sp>
        <p:nvSpPr>
          <p:cNvPr id="858" name="Google Shape;858;p97"/>
          <p:cNvSpPr/>
          <p:nvPr/>
        </p:nvSpPr>
        <p:spPr>
          <a:xfrm rot="-5400000">
            <a:off x="2389650" y="-2188425"/>
            <a:ext cx="480900" cy="52602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59" name="Google Shape;859;p9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Preparación para la Sesión de Chat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65" name="Google Shape;865;p98"/>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66" name="Google Shape;866;p98"/>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67" name="Google Shape;867;p98"/>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68" name="Google Shape;868;p98"/>
          <p:cNvSpPr txBox="1"/>
          <p:nvPr/>
        </p:nvSpPr>
        <p:spPr>
          <a:xfrm>
            <a:off x="258225" y="872675"/>
            <a:ext cx="8638800" cy="351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400"/>
              <a:buFont typeface="Arial"/>
              <a:buNone/>
              <a:defRPr b="1" sz="1500">
                <a:solidFill>
                  <a:srgbClr val="DB3614"/>
                </a:solidFill>
              </a:defRPr>
            </a:pPr>
            <a:r>
              <a:t>Después de la sesión de integración, tu rol es: </a:t>
            </a:r>
            <a:endParaRPr b="0" i="0" sz="1200" u="none" cap="none" strike="noStrike">
              <a:solidFill>
                <a:srgbClr val="123D5D"/>
              </a:solidFill>
              <a:latin typeface="Arial"/>
              <a:ea typeface="Arial"/>
              <a:cs typeface="Arial"/>
              <a:sym typeface="Aria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Ponerte en contacto y ver cómo va todo cada par de días hasta el final del curso</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Asegurarte de que todos sigan las reglas generales que ya se discutieron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Plantear preguntas de discusión sobre la crianza de niños, niñas y adolescentes </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Reportar cualquier caso de abuso de niñas, niños, adolescentes y adultos</a:t>
            </a:r>
            <a:endParaRPr sz="1500">
              <a:solidFill>
                <a:srgbClr val="123D5D"/>
              </a:solidFill>
            </a:endParaRPr>
          </a:p>
          <a:p>
            <a:pPr indent="-323850" lvl="0" marL="457200" marR="0" rtl="0" algn="l">
              <a:lnSpc>
                <a:spcPct val="150000"/>
              </a:lnSpc>
              <a:spcBef>
                <a:spcPts val="1000"/>
              </a:spcBef>
              <a:spcAft>
                <a:spcPts val="0"/>
              </a:spcAft>
              <a:buClr>
                <a:srgbClr val="123D5D"/>
              </a:buClr>
              <a:buSzPts val="1500"/>
              <a:buFont typeface="Arial"/>
              <a:buChar char="●"/>
              <a:defRPr sz="1500">
                <a:solidFill>
                  <a:srgbClr val="123D5D"/>
                </a:solidFill>
              </a:defRPr>
            </a:pPr>
            <a:r>
              <a:t>Salirte del grupo una vez terminado el programa Sin embargo, los padres, madres y cuidadores pueden seguir aprendiendo a través de Crianza con Conciencia+. </a:t>
            </a:r>
            <a:endParaRPr sz="1500">
              <a:solidFill>
                <a:srgbClr val="123D5D"/>
              </a:solidFill>
            </a:endParaRPr>
          </a:p>
          <a:p>
            <a:pPr indent="0" lvl="0" marL="0" marR="0" rtl="0" algn="l">
              <a:lnSpc>
                <a:spcPct val="150000"/>
              </a:lnSpc>
              <a:spcBef>
                <a:spcPts val="1000"/>
              </a:spcBef>
              <a:spcAft>
                <a:spcPts val="1000"/>
              </a:spcAft>
              <a:buNone/>
              <a:defRPr b="1" sz="1500">
                <a:solidFill>
                  <a:srgbClr val="123D5D"/>
                </a:solidFill>
              </a:defRPr>
            </a:pPr>
            <a:r>
              <a:t>A finales de año, habrá nuevos cursos de Crianza con Conciencia+ para padres, madres y cuidadores.</a:t>
            </a:r>
            <a:endParaRPr b="1" sz="1500">
              <a:solidFill>
                <a:srgbClr val="123D5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p:nvPr/>
        </p:nvSpPr>
        <p:spPr>
          <a:xfrm rot="-5400000">
            <a:off x="2040900" y="-1839675"/>
            <a:ext cx="480900" cy="4562700"/>
          </a:xfrm>
          <a:prstGeom prst="round2SameRect">
            <a:avLst>
              <a:gd fmla="val 0" name="adj1"/>
              <a:gd fmla="val 46007" name="adj2"/>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44" name="Google Shape;144;p27"/>
          <p:cNvSpPr txBox="1"/>
          <p:nvPr/>
        </p:nvSpPr>
        <p:spPr>
          <a:xfrm>
            <a:off x="286223" y="197500"/>
            <a:ext cx="4424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Bienvenida y Presentaciones</a:t>
            </a:r>
            <a:endParaRPr b="0" i="0" sz="1400" u="none" cap="none" strike="noStrike">
              <a:solidFill>
                <a:srgbClr val="000000"/>
              </a:solidFill>
              <a:latin typeface="Arial"/>
              <a:ea typeface="Arial"/>
              <a:cs typeface="Arial"/>
              <a:sym typeface="Arial"/>
            </a:endParaRPr>
          </a:p>
        </p:txBody>
      </p:sp>
      <p:sp>
        <p:nvSpPr>
          <p:cNvPr id="145" name="Google Shape;145;p27"/>
          <p:cNvSpPr txBox="1"/>
          <p:nvPr/>
        </p:nvSpPr>
        <p:spPr>
          <a:xfrm>
            <a:off x="269600" y="972072"/>
            <a:ext cx="8199600" cy="328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800">
                <a:solidFill>
                  <a:srgbClr val="EF1651"/>
                </a:solidFill>
              </a:defRPr>
            </a:pPr>
            <a:r>
              <a:t>Algunas reglas generales para nuestra sesión: </a:t>
            </a:r>
            <a:endParaRPr b="1" i="0" sz="1800" u="none" cap="none" strike="noStrike">
              <a:solidFill>
                <a:srgbClr val="EF165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endParaRPr b="1" i="0" sz="1900" u="none" cap="none" strike="noStrike">
              <a:solidFill>
                <a:srgbClr val="DB3614"/>
              </a:solidFill>
              <a:latin typeface="Arial"/>
              <a:ea typeface="Arial"/>
              <a:cs typeface="Arial"/>
              <a:sym typeface="Aria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Préstale toda tu atención a la sesión: ¡sé un participante activo!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Font typeface="Arial"/>
              <a:buChar char="●"/>
              <a:defRPr sz="1600">
                <a:solidFill>
                  <a:schemeClr val="accent5"/>
                </a:solidFill>
              </a:defRPr>
            </a:pPr>
            <a:r>
              <a:t>Sé considerado y respetuoso con las diversas perspectivas.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Practica la escucha activa manteniendo la cámara encendido siempre que sea posible.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Usa las diferentes funciones como el chat o levantar la mano para contribuir en la sesión.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Pon tu micrófono en silencio cuando estés escuchando a los demás.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sz="1600">
                <a:solidFill>
                  <a:schemeClr val="accent5"/>
                </a:solidFill>
              </a:defRPr>
            </a:pPr>
            <a:r>
              <a:t>Únete al taller a tiempo. </a:t>
            </a:r>
            <a:endParaRPr sz="1600">
              <a:solidFill>
                <a:schemeClr val="accent5"/>
              </a:solidFill>
            </a:endParaRPr>
          </a:p>
          <a:p>
            <a:pPr indent="-330200" lvl="0" marL="457200" marR="0" rtl="0" algn="just">
              <a:lnSpc>
                <a:spcPct val="100000"/>
              </a:lnSpc>
              <a:spcBef>
                <a:spcPts val="1000"/>
              </a:spcBef>
              <a:spcAft>
                <a:spcPts val="0"/>
              </a:spcAft>
              <a:buClr>
                <a:schemeClr val="accent5"/>
              </a:buClr>
              <a:buSzPts val="1600"/>
              <a:buChar char="●"/>
              <a:defRPr i="1" sz="1600">
                <a:solidFill>
                  <a:schemeClr val="accent5"/>
                </a:solidFill>
              </a:defRPr>
            </a:pPr>
            <a:r>
              <a:t>¿Otros? </a:t>
            </a:r>
            <a:endParaRPr b="0" i="1" sz="1600" u="none" cap="none" strike="noStrike">
              <a:solidFill>
                <a:schemeClr val="accent5"/>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9"/>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74" name="Google Shape;874;p99"/>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75" name="Google Shape;875;p99"/>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876" name="Google Shape;876;p99"/>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77" name="Google Shape;877;p99"/>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[Añade un video sobre cómo agregar a un padre, madre o cuidador y a un compañero de crianza en la App Formando Conciencia+]</a:t>
            </a:r>
            <a:endParaRPr b="1">
              <a:solidFill>
                <a:srgbClr val="123D5D"/>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0"/>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83" name="Google Shape;883;p100"/>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84" name="Google Shape;884;p100"/>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885" name="Google Shape;885;p100"/>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886" name="Google Shape;886;p100"/>
          <p:cNvSpPr txBox="1"/>
          <p:nvPr/>
        </p:nvSpPr>
        <p:spPr>
          <a:xfrm>
            <a:off x="258225" y="874513"/>
            <a:ext cx="80892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sz="1900">
                <a:solidFill>
                  <a:srgbClr val="DB3614"/>
                </a:solidFill>
              </a:defRPr>
            </a:pPr>
            <a:r>
              <a:t>¡PRUÉBALO TÚ MISMO! </a:t>
            </a:r>
            <a:endParaRPr b="1" sz="1900">
              <a:solidFill>
                <a:srgbClr val="123D5D"/>
              </a:solidFill>
            </a:endParaRPr>
          </a:p>
        </p:txBody>
      </p:sp>
      <p:sp>
        <p:nvSpPr>
          <p:cNvPr id="887" name="Google Shape;887;p100"/>
          <p:cNvSpPr/>
          <p:nvPr/>
        </p:nvSpPr>
        <p:spPr>
          <a:xfrm>
            <a:off x="352200" y="13526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88" name="Google Shape;888;p100"/>
          <p:cNvPicPr preferRelativeResize="0"/>
          <p:nvPr/>
        </p:nvPicPr>
        <p:blipFill rotWithShape="1">
          <a:blip r:embed="rId4">
            <a:alphaModFix/>
          </a:blip>
          <a:srcRect b="26221" l="0" r="0" t="0"/>
          <a:stretch/>
        </p:blipFill>
        <p:spPr>
          <a:xfrm>
            <a:off x="851700" y="1514258"/>
            <a:ext cx="1314900" cy="1245000"/>
          </a:xfrm>
          <a:prstGeom prst="ellipse">
            <a:avLst/>
          </a:prstGeom>
          <a:noFill/>
          <a:ln cap="flat" cmpd="sng" w="9525">
            <a:solidFill>
              <a:schemeClr val="lt1"/>
            </a:solidFill>
            <a:prstDash val="solid"/>
            <a:round/>
            <a:headEnd len="sm" w="sm" type="none"/>
            <a:tailEnd len="sm" w="sm" type="none"/>
          </a:ln>
        </p:spPr>
      </p:pic>
      <p:sp>
        <p:nvSpPr>
          <p:cNvPr id="889" name="Google Shape;889;p100"/>
          <p:cNvSpPr txBox="1"/>
          <p:nvPr/>
        </p:nvSpPr>
        <p:spPr>
          <a:xfrm>
            <a:off x="2393962" y="1652268"/>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a un padre, madre o cuidador </a:t>
            </a:r>
            <a:endParaRPr b="1"/>
          </a:p>
          <a:p>
            <a:pPr indent="0" lvl="0" marL="0" rtl="0" algn="l">
              <a:spcBef>
                <a:spcPts val="0"/>
              </a:spcBef>
              <a:spcAft>
                <a:spcPts val="0"/>
              </a:spcAft>
              <a:buNone/>
            </a:pPr>
            <a:r>
              <a:rPr b="1"/>
              <a:t>Nombre: </a:t>
            </a:r>
            <a:r>
              <a:t>Mario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121212</a:t>
            </a:r>
          </a:p>
        </p:txBody>
      </p:sp>
      <p:sp>
        <p:nvSpPr>
          <p:cNvPr id="890" name="Google Shape;890;p100"/>
          <p:cNvSpPr/>
          <p:nvPr/>
        </p:nvSpPr>
        <p:spPr>
          <a:xfrm>
            <a:off x="3510375" y="3004175"/>
            <a:ext cx="5181900" cy="1597800"/>
          </a:xfrm>
          <a:prstGeom prst="roundRect">
            <a:avLst>
              <a:gd fmla="val 16667"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p>
        </p:txBody>
      </p:sp>
      <p:pic>
        <p:nvPicPr>
          <p:cNvPr id="891" name="Google Shape;891;p100"/>
          <p:cNvPicPr preferRelativeResize="0"/>
          <p:nvPr/>
        </p:nvPicPr>
        <p:blipFill rotWithShape="1">
          <a:blip r:embed="rId5">
            <a:alphaModFix/>
          </a:blip>
          <a:srcRect b="22999" l="0" r="0" t="0"/>
          <a:stretch/>
        </p:blipFill>
        <p:spPr>
          <a:xfrm>
            <a:off x="6937900" y="3180583"/>
            <a:ext cx="1314900" cy="1245000"/>
          </a:xfrm>
          <a:prstGeom prst="ellipse">
            <a:avLst/>
          </a:prstGeom>
          <a:noFill/>
          <a:ln cap="flat" cmpd="sng" w="9525">
            <a:solidFill>
              <a:schemeClr val="lt1"/>
            </a:solidFill>
            <a:prstDash val="solid"/>
            <a:round/>
            <a:headEnd len="sm" w="sm" type="none"/>
            <a:tailEnd len="sm" w="sm" type="none"/>
          </a:ln>
        </p:spPr>
      </p:pic>
      <p:sp>
        <p:nvSpPr>
          <p:cNvPr id="892" name="Google Shape;892;p100"/>
          <p:cNvSpPr txBox="1"/>
          <p:nvPr/>
        </p:nvSpPr>
        <p:spPr>
          <a:xfrm>
            <a:off x="3893787" y="3303493"/>
            <a:ext cx="24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defRPr b="1"/>
            </a:pPr>
            <a:r>
              <a:t>Agregar un compañero de crianza </a:t>
            </a:r>
            <a:endParaRPr b="1"/>
          </a:p>
          <a:p>
            <a:pPr indent="0" lvl="0" marL="0" rtl="0" algn="l">
              <a:spcBef>
                <a:spcPts val="0"/>
              </a:spcBef>
              <a:spcAft>
                <a:spcPts val="0"/>
              </a:spcAft>
              <a:buNone/>
            </a:pPr>
            <a:r>
              <a:rPr b="1"/>
              <a:t>Nombre: </a:t>
            </a:r>
            <a:r>
              <a:t>Isabel </a:t>
            </a:r>
          </a:p>
          <a:p>
            <a:pPr indent="0" lvl="0" marL="0" rtl="0" algn="l">
              <a:spcBef>
                <a:spcPts val="0"/>
              </a:spcBef>
              <a:spcAft>
                <a:spcPts val="0"/>
              </a:spcAft>
              <a:buNone/>
            </a:pPr>
            <a:r>
              <a:rPr b="1"/>
              <a:t>Apellido: </a:t>
            </a:r>
            <a:r>
              <a:t>López </a:t>
            </a:r>
          </a:p>
          <a:p>
            <a:pPr indent="0" lvl="0" marL="0" rtl="0" algn="l">
              <a:spcBef>
                <a:spcPts val="0"/>
              </a:spcBef>
              <a:spcAft>
                <a:spcPts val="0"/>
              </a:spcAft>
              <a:buNone/>
            </a:pPr>
            <a:r>
              <a:rPr b="1"/>
              <a:t>Número de Identificación del participante: </a:t>
            </a:r>
            <a:r>
              <a:t>343434</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1"/>
          <p:cNvSpPr/>
          <p:nvPr/>
        </p:nvSpPr>
        <p:spPr>
          <a:xfrm rot="-5400000">
            <a:off x="1910250" y="-1714700"/>
            <a:ext cx="506700" cy="4327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898" name="Google Shape;898;p101"/>
          <p:cNvSpPr txBox="1"/>
          <p:nvPr/>
        </p:nvSpPr>
        <p:spPr>
          <a:xfrm>
            <a:off x="57625" y="216750"/>
            <a:ext cx="5953800" cy="831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Preparación para la Sesión de Chat</a:t>
            </a:r>
            <a:endParaRPr>
              <a:solidFill>
                <a:schemeClr val="dk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899" name="Google Shape;899;p101"/>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00" name="Google Shape;900;p101"/>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01" name="Google Shape;901;p101"/>
          <p:cNvSpPr txBox="1"/>
          <p:nvPr/>
        </p:nvSpPr>
        <p:spPr>
          <a:xfrm>
            <a:off x="248350" y="991175"/>
            <a:ext cx="808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[Agrega un video sobre cómo informar sobre la asistencia en Formando Conciencia+]</a:t>
            </a:r>
            <a:endParaRPr b="1">
              <a:solidFill>
                <a:srgbClr val="123D5D"/>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5878"/>
        </a:solidFill>
      </p:bgPr>
    </p:bg>
    <p:spTree>
      <p:nvGrpSpPr>
        <p:cNvPr id="905" name="Shape 905"/>
        <p:cNvGrpSpPr/>
        <p:nvPr/>
      </p:nvGrpSpPr>
      <p:grpSpPr>
        <a:xfrm>
          <a:off x="0" y="0"/>
          <a:ext cx="0" cy="0"/>
          <a:chOff x="0" y="0"/>
          <a:chExt cx="0" cy="0"/>
        </a:xfrm>
      </p:grpSpPr>
      <p:sp>
        <p:nvSpPr>
          <p:cNvPr id="906" name="Google Shape;906;p102"/>
          <p:cNvSpPr txBox="1"/>
          <p:nvPr/>
        </p:nvSpPr>
        <p:spPr>
          <a:xfrm>
            <a:off x="387450" y="294392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Module 6: Conducting WhatsApp Chat Session</a:t>
            </a:r>
            <a:endParaRPr b="1" sz="5000">
              <a:solidFill>
                <a:schemeClr val="lt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3"/>
          <p:cNvSpPr/>
          <p:nvPr/>
        </p:nvSpPr>
        <p:spPr>
          <a:xfrm rot="-5400000">
            <a:off x="3109525" y="-2877475"/>
            <a:ext cx="475200" cy="66942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12" name="Google Shape;912;p103"/>
          <p:cNvSpPr txBox="1"/>
          <p:nvPr/>
        </p:nvSpPr>
        <p:spPr>
          <a:xfrm>
            <a:off x="286210" y="228606"/>
            <a:ext cx="88578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p:txBody>
      </p:sp>
      <p:sp>
        <p:nvSpPr>
          <p:cNvPr id="913" name="Google Shape;913;p103"/>
          <p:cNvSpPr txBox="1"/>
          <p:nvPr/>
        </p:nvSpPr>
        <p:spPr>
          <a:xfrm>
            <a:off x="4094575" y="1402775"/>
            <a:ext cx="50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p>
        </p:txBody>
      </p:sp>
      <p:sp>
        <p:nvSpPr>
          <p:cNvPr id="914" name="Google Shape;914;p103"/>
          <p:cNvSpPr txBox="1"/>
          <p:nvPr/>
        </p:nvSpPr>
        <p:spPr>
          <a:xfrm>
            <a:off x="3130300" y="820475"/>
            <a:ext cx="5745000" cy="40020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0"/>
              </a:spcBef>
              <a:spcAft>
                <a:spcPts val="0"/>
              </a:spcAft>
              <a:buNone/>
              <a:defRPr>
                <a:solidFill>
                  <a:schemeClr val="dk1"/>
                </a:solidFill>
              </a:defRPr>
            </a:pPr>
            <a:r>
              <a:t>Los padres, madres y cuidadores participan en sesiones de chat de WhatsApp para aprender a cuidar de su salud mental con el fin de apoyarse a sí mismos y a sus familias.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Los padres también podrán compartir sus experiencias con relación a las clases ofrecidas a través del chatbot de Crianza con Conciencia+. </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defRPr>
                <a:solidFill>
                  <a:schemeClr val="dk1"/>
                </a:solidFill>
              </a:defRPr>
            </a:pPr>
            <a:r>
              <a:t>Hay tres sesiones de chat: </a:t>
            </a:r>
            <a:endParaRPr>
              <a:solidFill>
                <a:schemeClr val="dk1"/>
              </a:solidFill>
            </a:endParaRPr>
          </a:p>
          <a:p>
            <a:pPr indent="-317500" lvl="0" marL="457200" rtl="0" algn="l">
              <a:lnSpc>
                <a:spcPct val="150000"/>
              </a:lnSpc>
              <a:spcBef>
                <a:spcPts val="1200"/>
              </a:spcBef>
              <a:spcAft>
                <a:spcPts val="0"/>
              </a:spcAft>
              <a:buClr>
                <a:schemeClr val="dk1"/>
              </a:buClr>
              <a:buSzPts val="1400"/>
              <a:buChar char="●"/>
              <a:defRPr>
                <a:solidFill>
                  <a:schemeClr val="dk1"/>
                </a:solidFill>
              </a:defRPr>
            </a:pPr>
            <a:r>
              <a:t>Después de la sesión de integración: Bienvenida y presentaciones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3: Diálogo Interno: Sesión de chat de WhatsApp sobre el diálogo Interno y el estrés</a:t>
            </a:r>
            <a:endParaRPr>
              <a:solidFill>
                <a:schemeClr val="dk1"/>
              </a:solidFill>
            </a:endParaRPr>
          </a:p>
          <a:p>
            <a:pPr indent="-317500" lvl="0" marL="457200" rtl="0" algn="l">
              <a:lnSpc>
                <a:spcPct val="150000"/>
              </a:lnSpc>
              <a:spcBef>
                <a:spcPts val="0"/>
              </a:spcBef>
              <a:spcAft>
                <a:spcPts val="0"/>
              </a:spcAft>
              <a:buClr>
                <a:schemeClr val="dk1"/>
              </a:buClr>
              <a:buSzPts val="1400"/>
              <a:buChar char="●"/>
              <a:defRPr>
                <a:solidFill>
                  <a:schemeClr val="dk1"/>
                </a:solidFill>
              </a:defRPr>
            </a:pPr>
            <a:r>
              <a:t>Día 5: Despedida </a:t>
            </a:r>
            <a:endParaRPr>
              <a:solidFill>
                <a:schemeClr val="dk1"/>
              </a:solidFill>
            </a:endParaRPr>
          </a:p>
          <a:p>
            <a:pPr indent="0" lvl="0" marL="457200" rtl="0" algn="l">
              <a:lnSpc>
                <a:spcPct val="150000"/>
              </a:lnSpc>
              <a:spcBef>
                <a:spcPts val="0"/>
              </a:spcBef>
              <a:spcAft>
                <a:spcPts val="0"/>
              </a:spcAft>
              <a:buNone/>
            </a:pPr>
            <a:endParaRPr>
              <a:solidFill>
                <a:schemeClr val="dk1"/>
              </a:solidFill>
            </a:endParaRPr>
          </a:p>
          <a:p>
            <a:pPr indent="0" lvl="0" marL="0" rtl="0" algn="l">
              <a:lnSpc>
                <a:spcPct val="150000"/>
              </a:lnSpc>
              <a:spcBef>
                <a:spcPts val="0"/>
              </a:spcBef>
              <a:spcAft>
                <a:spcPts val="0"/>
              </a:spcAft>
              <a:buNone/>
              <a:defRPr>
                <a:solidFill>
                  <a:schemeClr val="dk1"/>
                </a:solidFill>
              </a:defRPr>
            </a:pPr>
            <a:r>
              <a:t>Toda la información sobre la sesión de chat de WhatsApp está en la App de Formando Conciencia+ </a:t>
            </a:r>
            <a:endParaRPr>
              <a:solidFill>
                <a:schemeClr val="dk1"/>
              </a:solidFill>
            </a:endParaRPr>
          </a:p>
        </p:txBody>
      </p:sp>
      <p:sp>
        <p:nvSpPr>
          <p:cNvPr id="915" name="Google Shape;915;p103"/>
          <p:cNvSpPr/>
          <p:nvPr/>
        </p:nvSpPr>
        <p:spPr>
          <a:xfrm>
            <a:off x="574675" y="1426188"/>
            <a:ext cx="2291100" cy="2291100"/>
          </a:xfrm>
          <a:prstGeom prst="ellipse">
            <a:avLst/>
          </a:prstGeom>
          <a:solidFill>
            <a:srgbClr val="E4027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endParaRPr b="1">
              <a:solidFill>
                <a:srgbClr val="1B3055"/>
              </a:solidFill>
            </a:endParaRPr>
          </a:p>
        </p:txBody>
      </p:sp>
      <p:pic>
        <p:nvPicPr>
          <p:cNvPr id="916" name="Google Shape;916;p103"/>
          <p:cNvPicPr preferRelativeResize="0"/>
          <p:nvPr/>
        </p:nvPicPr>
        <p:blipFill rotWithShape="1">
          <a:blip r:embed="rId3">
            <a:alphaModFix/>
          </a:blip>
          <a:srcRect b="2606" l="0" r="0" t="2606"/>
          <a:stretch/>
        </p:blipFill>
        <p:spPr>
          <a:xfrm>
            <a:off x="1464425" y="1973300"/>
            <a:ext cx="599150" cy="599150"/>
          </a:xfrm>
          <a:prstGeom prst="rect">
            <a:avLst/>
          </a:prstGeom>
          <a:noFill/>
          <a:ln>
            <a:noFill/>
          </a:ln>
        </p:spPr>
      </p:pic>
      <p:sp>
        <p:nvSpPr>
          <p:cNvPr id="917" name="Google Shape;917;p103"/>
          <p:cNvSpPr txBox="1"/>
          <p:nvPr/>
        </p:nvSpPr>
        <p:spPr>
          <a:xfrm>
            <a:off x="776575" y="2551875"/>
            <a:ext cx="18873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defRPr b="1">
                <a:solidFill>
                  <a:schemeClr val="lt1"/>
                </a:solidFill>
              </a:defRPr>
            </a:pPr>
            <a:r>
              <a:t>Apoyo y Colaboración en WhatsApp</a:t>
            </a:r>
            <a:endParaRPr b="1">
              <a:solidFill>
                <a:schemeClr val="lt1"/>
              </a:solidFill>
            </a:endParaRPr>
          </a:p>
          <a:p>
            <a:pPr indent="0" lvl="0" marL="0" rtl="0" algn="ctr">
              <a:spcBef>
                <a:spcPts val="0"/>
              </a:spcBef>
              <a:spcAft>
                <a:spcPts val="0"/>
              </a:spcAft>
              <a:buNone/>
            </a:pPr>
            <a:endParaRPr>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4"/>
          <p:cNvSpPr/>
          <p:nvPr/>
        </p:nvSpPr>
        <p:spPr>
          <a:xfrm rot="-5400000">
            <a:off x="2855850" y="-2660300"/>
            <a:ext cx="506700" cy="62184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23" name="Google Shape;923;p104"/>
          <p:cNvSpPr txBox="1"/>
          <p:nvPr/>
        </p:nvSpPr>
        <p:spPr>
          <a:xfrm>
            <a:off x="57625" y="216750"/>
            <a:ext cx="59538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400"/>
              <a:buFont typeface="Arial"/>
              <a:buNone/>
              <a:defRPr b="1" sz="2400">
                <a:solidFill>
                  <a:schemeClr val="lt1"/>
                </a:solidFill>
              </a:defRPr>
            </a:pPr>
            <a:r>
              <a:t>Introducción a la Sesión de Chat de WhatsApp</a:t>
            </a:r>
            <a:endParaRPr sz="2400">
              <a:solidFill>
                <a:schemeClr val="lt1"/>
              </a:solidFill>
            </a:endParaRPr>
          </a:p>
          <a:p>
            <a:pPr indent="0" lvl="0" marL="0" rtl="0" algn="l">
              <a:spcBef>
                <a:spcPts val="0"/>
              </a:spcBef>
              <a:spcAft>
                <a:spcPts val="0"/>
              </a:spcAft>
              <a:buClr>
                <a:schemeClr val="dk1"/>
              </a:buClr>
              <a:buSzPts val="2400"/>
              <a:buFont typeface="Arial"/>
              <a:buNone/>
            </a:pPr>
            <a:endParaRPr b="1" sz="2400">
              <a:solidFill>
                <a:schemeClr val="lt1"/>
              </a:solidFill>
            </a:endParaRPr>
          </a:p>
          <a:p>
            <a:pPr indent="0" lvl="0" marL="0" marR="0" rtl="0" algn="l">
              <a:lnSpc>
                <a:spcPct val="100000"/>
              </a:lnSpc>
              <a:spcBef>
                <a:spcPts val="0"/>
              </a:spcBef>
              <a:spcAft>
                <a:spcPts val="0"/>
              </a:spcAft>
              <a:buClr>
                <a:srgbClr val="000000"/>
              </a:buClr>
              <a:buSzPts val="2400"/>
              <a:buFont typeface="Arial"/>
              <a:buNone/>
            </a:pPr>
            <a:endParaRPr b="1" sz="2400">
              <a:solidFill>
                <a:schemeClr val="lt1"/>
              </a:solidFill>
            </a:endParaRPr>
          </a:p>
        </p:txBody>
      </p:sp>
      <p:pic>
        <p:nvPicPr>
          <p:cNvPr id="924" name="Google Shape;924;p104"/>
          <p:cNvPicPr preferRelativeResize="0"/>
          <p:nvPr/>
        </p:nvPicPr>
        <p:blipFill rotWithShape="1">
          <a:blip r:embed="rId4">
            <a:alphaModFix/>
          </a:blip>
          <a:srcRect b="0" l="0" r="0" t="0"/>
          <a:stretch/>
        </p:blipFill>
        <p:spPr>
          <a:xfrm>
            <a:off x="448460" y="805618"/>
            <a:ext cx="270162" cy="270162"/>
          </a:xfrm>
          <a:prstGeom prst="rect">
            <a:avLst/>
          </a:prstGeom>
          <a:noFill/>
          <a:ln>
            <a:noFill/>
          </a:ln>
        </p:spPr>
      </p:pic>
      <p:sp>
        <p:nvSpPr>
          <p:cNvPr id="925" name="Google Shape;925;p104"/>
          <p:cNvSpPr txBox="1"/>
          <p:nvPr/>
        </p:nvSpPr>
        <p:spPr>
          <a:xfrm>
            <a:off x="505050" y="1075775"/>
            <a:ext cx="5745000" cy="2769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endParaRPr sz="1200">
              <a:solidFill>
                <a:schemeClr val="dk1"/>
              </a:solidFill>
            </a:endParaRPr>
          </a:p>
        </p:txBody>
      </p:sp>
      <p:sp>
        <p:nvSpPr>
          <p:cNvPr id="926" name="Google Shape;926;p104"/>
          <p:cNvSpPr txBox="1"/>
          <p:nvPr/>
        </p:nvSpPr>
        <p:spPr>
          <a:xfrm>
            <a:off x="248350" y="991175"/>
            <a:ext cx="80892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1000"/>
              </a:spcBef>
              <a:spcAft>
                <a:spcPts val="1000"/>
              </a:spcAft>
              <a:buNone/>
              <a:defRPr b="1">
                <a:solidFill>
                  <a:srgbClr val="DB3614"/>
                </a:solidFill>
              </a:defRPr>
            </a:pPr>
            <a:r>
              <a:t>[Agrega un video sobre cómo compartir mensajes de la App Formando Conciencia+ a la sesión de chat de WhatsApp]</a:t>
            </a:r>
            <a:endParaRPr b="1">
              <a:solidFill>
                <a:srgbClr val="123D5D"/>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5"/>
          <p:cNvSpPr/>
          <p:nvPr/>
        </p:nvSpPr>
        <p:spPr>
          <a:xfrm rot="-5400000">
            <a:off x="570300" y="-374750"/>
            <a:ext cx="506700" cy="1647300"/>
          </a:xfrm>
          <a:prstGeom prst="round2SameRect">
            <a:avLst>
              <a:gd fmla="val 0" name="adj1"/>
              <a:gd fmla="val 50000"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932" name="Google Shape;932;p105"/>
          <p:cNvSpPr txBox="1"/>
          <p:nvPr/>
        </p:nvSpPr>
        <p:spPr>
          <a:xfrm>
            <a:off x="57625" y="216750"/>
            <a:ext cx="35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A-E-C-P</a:t>
            </a:r>
            <a:endParaRPr b="1" i="0" sz="1400" u="none" cap="none" strike="noStrike">
              <a:solidFill>
                <a:srgbClr val="000000"/>
              </a:solidFill>
            </a:endParaRPr>
          </a:p>
        </p:txBody>
      </p:sp>
      <p:pic>
        <p:nvPicPr>
          <p:cNvPr id="933" name="Google Shape;933;p105"/>
          <p:cNvPicPr preferRelativeResize="0"/>
          <p:nvPr/>
        </p:nvPicPr>
        <p:blipFill rotWithShape="1">
          <a:blip r:embed="rId3">
            <a:alphaModFix/>
          </a:blip>
          <a:srcRect b="0" l="0" r="0" t="0"/>
          <a:stretch/>
        </p:blipFill>
        <p:spPr>
          <a:xfrm>
            <a:off x="448460" y="805618"/>
            <a:ext cx="270162" cy="270162"/>
          </a:xfrm>
          <a:prstGeom prst="rect">
            <a:avLst/>
          </a:prstGeom>
          <a:noFill/>
          <a:ln>
            <a:noFill/>
          </a:ln>
        </p:spPr>
      </p:pic>
      <p:sp>
        <p:nvSpPr>
          <p:cNvPr id="934" name="Google Shape;934;p105"/>
          <p:cNvSpPr/>
          <p:nvPr/>
        </p:nvSpPr>
        <p:spPr>
          <a:xfrm>
            <a:off x="489925" y="1701692"/>
            <a:ext cx="1908900" cy="1843200"/>
          </a:xfrm>
          <a:prstGeom prst="roundRect">
            <a:avLst>
              <a:gd fmla="val 16667" name="adj"/>
            </a:avLst>
          </a:prstGeom>
          <a:solidFill>
            <a:srgbClr val="00969B"/>
          </a:solid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None/>
            </a:pPr>
            <a:endParaRPr b="1" sz="1200">
              <a:solidFill>
                <a:srgbClr val="FFFFFF"/>
              </a:solidFill>
            </a:endParaRPr>
          </a:p>
          <a:p>
            <a:pPr indent="0" lvl="0" marL="152400" marR="0" rtl="0" algn="l">
              <a:lnSpc>
                <a:spcPct val="100000"/>
              </a:lnSpc>
              <a:spcBef>
                <a:spcPts val="0"/>
              </a:spcBef>
              <a:spcAft>
                <a:spcPts val="0"/>
              </a:spcAft>
              <a:buNone/>
              <a:defRPr sz="1200">
                <a:solidFill>
                  <a:srgbClr val="FFFFFF"/>
                </a:solidFill>
              </a:defRPr>
            </a:pPr>
            <a:r>
              <a:rPr b="1"/>
              <a:t>ACEPTAR </a:t>
            </a:r>
            <a:r>
              <a:t>la participación y contribución de los padres, madres y cuidadores tanto física como verbal </a:t>
            </a:r>
            <a:endParaRPr i="0" sz="1200" u="none" cap="none" strike="noStrike">
              <a:solidFill>
                <a:srgbClr val="FFFFFF"/>
              </a:solidFill>
            </a:endParaRPr>
          </a:p>
          <a:p>
            <a:pPr indent="0" lvl="0" marL="0" marR="0" rtl="0" algn="ctr">
              <a:lnSpc>
                <a:spcPct val="100000"/>
              </a:lnSpc>
              <a:spcBef>
                <a:spcPts val="0"/>
              </a:spcBef>
              <a:spcAft>
                <a:spcPts val="0"/>
              </a:spcAft>
              <a:buNone/>
            </a:pPr>
            <a:endParaRPr b="1" i="0" sz="2800" u="none" cap="none" strike="noStrike">
              <a:solidFill>
                <a:srgbClr val="FFFFFF"/>
              </a:solidFill>
              <a:latin typeface="Arial"/>
              <a:ea typeface="Arial"/>
              <a:cs typeface="Arial"/>
              <a:sym typeface="Arial"/>
            </a:endParaRPr>
          </a:p>
        </p:txBody>
      </p:sp>
      <p:sp>
        <p:nvSpPr>
          <p:cNvPr id="935" name="Google Shape;935;p105"/>
          <p:cNvSpPr/>
          <p:nvPr/>
        </p:nvSpPr>
        <p:spPr>
          <a:xfrm>
            <a:off x="2568671" y="1696935"/>
            <a:ext cx="1908900" cy="1895700"/>
          </a:xfrm>
          <a:prstGeom prst="roundRect">
            <a:avLst>
              <a:gd fmla="val 16667" name="adj"/>
            </a:avLst>
          </a:prstGeom>
          <a:solidFill>
            <a:srgbClr val="ED7D31"/>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sz="4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EXPLORAR </a:t>
            </a:r>
            <a:r>
              <a:t>las experiencias, actitudes, sentimientos y retos compartidos por los padres, madres y cuidadores </a:t>
            </a:r>
            <a:endParaRPr i="0" sz="1400" u="none" cap="none" strike="noStrike">
              <a:solidFill>
                <a:srgbClr val="FFFFFF"/>
              </a:solidFill>
            </a:endParaRPr>
          </a:p>
          <a:p>
            <a:pPr indent="0" lvl="0" marL="0" marR="0" rtl="0" algn="just">
              <a:lnSpc>
                <a:spcPct val="100000"/>
              </a:lnSpc>
              <a:spcBef>
                <a:spcPts val="0"/>
              </a:spcBef>
              <a:spcAft>
                <a:spcPts val="0"/>
              </a:spcAft>
              <a:buClr>
                <a:srgbClr val="000000"/>
              </a:buClr>
              <a:buSzPts val="1100"/>
              <a:buFont typeface="Arial"/>
              <a:buNone/>
            </a:pPr>
            <a:endParaRPr b="0" i="0" sz="1500" u="none" cap="none" strike="noStrike">
              <a:solidFill>
                <a:srgbClr val="FFFFFF"/>
              </a:solidFill>
              <a:latin typeface="Arial"/>
              <a:ea typeface="Arial"/>
              <a:cs typeface="Arial"/>
              <a:sym typeface="Arial"/>
            </a:endParaRPr>
          </a:p>
        </p:txBody>
      </p:sp>
      <p:sp>
        <p:nvSpPr>
          <p:cNvPr id="936" name="Google Shape;936;p105"/>
          <p:cNvSpPr/>
          <p:nvPr/>
        </p:nvSpPr>
        <p:spPr>
          <a:xfrm>
            <a:off x="4656929" y="1701693"/>
            <a:ext cx="1908900" cy="1900500"/>
          </a:xfrm>
          <a:prstGeom prst="roundRect">
            <a:avLst>
              <a:gd fmla="val 16667" name="adj"/>
            </a:avLst>
          </a:prstGeom>
          <a:solidFill>
            <a:srgbClr val="E4027C"/>
          </a:solidFill>
          <a:ln>
            <a:noFill/>
          </a:ln>
        </p:spPr>
        <p:txBody>
          <a:bodyPr anchorCtr="0" anchor="t" bIns="91425" lIns="91425" spcFirstLastPara="1" rIns="91425" wrap="square" tIns="91425">
            <a:noAutofit/>
          </a:bodyPr>
          <a:lstStyle/>
          <a:p>
            <a:pPr indent="0" lvl="0" marL="133350" marR="0" rtl="0" algn="l">
              <a:lnSpc>
                <a:spcPct val="100000"/>
              </a:lnSpc>
              <a:spcBef>
                <a:spcPts val="1000"/>
              </a:spcBef>
              <a:spcAft>
                <a:spcPts val="0"/>
              </a:spcAft>
              <a:buNone/>
            </a:pPr>
            <a:endParaRPr b="1" sz="500">
              <a:solidFill>
                <a:srgbClr val="FFFFFF"/>
              </a:solidFill>
            </a:endParaRPr>
          </a:p>
          <a:p>
            <a:pPr indent="0" lvl="0" marL="133350" marR="0" rtl="0" algn="l">
              <a:lnSpc>
                <a:spcPct val="100000"/>
              </a:lnSpc>
              <a:spcBef>
                <a:spcPts val="1000"/>
              </a:spcBef>
              <a:spcAft>
                <a:spcPts val="0"/>
              </a:spcAft>
              <a:buNone/>
              <a:defRPr sz="1200">
                <a:solidFill>
                  <a:srgbClr val="FFFFFF"/>
                </a:solidFill>
              </a:defRPr>
            </a:pPr>
            <a:r>
              <a:rPr b="1"/>
              <a:t>CONECTAR </a:t>
            </a:r>
            <a:r>
              <a:t>la experiencia de los padres, madres y cuidadores con un principio o lección sobre la crianza positiva</a:t>
            </a:r>
            <a:endParaRPr i="0" sz="1400" u="none" cap="none" strike="noStrike">
              <a:solidFill>
                <a:srgbClr val="FFFFFF"/>
              </a:solidFill>
            </a:endParaRPr>
          </a:p>
          <a:p>
            <a:pPr indent="0" lvl="0" marL="0" marR="0" rtl="0" algn="just">
              <a:lnSpc>
                <a:spcPct val="150000"/>
              </a:lnSpc>
              <a:spcBef>
                <a:spcPts val="0"/>
              </a:spcBef>
              <a:spcAft>
                <a:spcPts val="0"/>
              </a:spcAft>
              <a:buClr>
                <a:srgbClr val="000000"/>
              </a:buClr>
              <a:buSzPts val="1100"/>
              <a:buFont typeface="Arial"/>
              <a:buNone/>
            </a:pPr>
            <a:endParaRPr b="0" i="0" sz="900" u="none" cap="none" strike="noStrike">
              <a:solidFill>
                <a:srgbClr val="FFFFFF"/>
              </a:solidFill>
              <a:latin typeface="Arial"/>
              <a:ea typeface="Arial"/>
              <a:cs typeface="Arial"/>
              <a:sym typeface="Arial"/>
            </a:endParaRPr>
          </a:p>
        </p:txBody>
      </p:sp>
      <p:sp>
        <p:nvSpPr>
          <p:cNvPr id="937" name="Google Shape;937;p105"/>
          <p:cNvSpPr/>
          <p:nvPr/>
        </p:nvSpPr>
        <p:spPr>
          <a:xfrm>
            <a:off x="1098498" y="1179145"/>
            <a:ext cx="693600" cy="684300"/>
          </a:xfrm>
          <a:prstGeom prst="ellipse">
            <a:avLst/>
          </a:prstGeom>
          <a:solidFill>
            <a:srgbClr val="0096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8" name="Google Shape;938;p105"/>
          <p:cNvSpPr/>
          <p:nvPr/>
        </p:nvSpPr>
        <p:spPr>
          <a:xfrm>
            <a:off x="3166060" y="1189663"/>
            <a:ext cx="665100" cy="675000"/>
          </a:xfrm>
          <a:prstGeom prst="ellipse">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39" name="Google Shape;939;p105"/>
          <p:cNvSpPr/>
          <p:nvPr/>
        </p:nvSpPr>
        <p:spPr>
          <a:xfrm>
            <a:off x="5280333" y="1239792"/>
            <a:ext cx="655800" cy="646200"/>
          </a:xfrm>
          <a:prstGeom prst="ellipse">
            <a:avLst/>
          </a:prstGeom>
          <a:solidFill>
            <a:srgbClr val="E432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sp>
        <p:nvSpPr>
          <p:cNvPr id="940" name="Google Shape;940;p105"/>
          <p:cNvSpPr/>
          <p:nvPr/>
        </p:nvSpPr>
        <p:spPr>
          <a:xfrm>
            <a:off x="6745171" y="1701693"/>
            <a:ext cx="1908900" cy="1900500"/>
          </a:xfrm>
          <a:prstGeom prst="roundRect">
            <a:avLst>
              <a:gd fmla="val 16667" name="adj"/>
            </a:avLst>
          </a:prstGeom>
          <a:solidFill>
            <a:srgbClr val="019FE4"/>
          </a:solid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endParaRPr b="1" sz="3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pPr>
            <a:endParaRPr b="1" sz="600">
              <a:solidFill>
                <a:srgbClr val="FFFFFF"/>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100"/>
              <a:buFont typeface="Arial"/>
              <a:buNone/>
              <a:defRPr sz="1200">
                <a:solidFill>
                  <a:srgbClr val="FFFFFF"/>
                </a:solidFill>
                <a:latin typeface="Roboto"/>
                <a:ea typeface="Roboto"/>
                <a:cs typeface="Roboto"/>
                <a:sym typeface="Roboto"/>
              </a:defRPr>
            </a:pPr>
            <a:r>
              <a:rPr b="1"/>
              <a:t>PRACTICAR </a:t>
            </a:r>
            <a:r>
              <a:t>las nuevas habilidades de crianza positiva en casa. </a:t>
            </a:r>
            <a:endParaRPr i="0" sz="900" u="none" cap="none" strike="noStrike">
              <a:solidFill>
                <a:srgbClr val="FFFFFF"/>
              </a:solidFill>
              <a:latin typeface="Roboto"/>
              <a:ea typeface="Roboto"/>
              <a:cs typeface="Roboto"/>
              <a:sym typeface="Roboto"/>
            </a:endParaRPr>
          </a:p>
        </p:txBody>
      </p:sp>
      <p:sp>
        <p:nvSpPr>
          <p:cNvPr id="941" name="Google Shape;941;p105"/>
          <p:cNvSpPr/>
          <p:nvPr/>
        </p:nvSpPr>
        <p:spPr>
          <a:xfrm>
            <a:off x="7368575" y="1239792"/>
            <a:ext cx="655800" cy="646200"/>
          </a:xfrm>
          <a:prstGeom prst="ellipse">
            <a:avLst/>
          </a:prstGeom>
          <a:solidFill>
            <a:srgbClr val="019FE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rgbClr val="FFFFFF"/>
              </a:solidFill>
              <a:latin typeface="Arial"/>
              <a:ea typeface="Arial"/>
              <a:cs typeface="Arial"/>
              <a:sym typeface="Arial"/>
            </a:endParaRPr>
          </a:p>
        </p:txBody>
      </p:sp>
      <p:pic>
        <p:nvPicPr>
          <p:cNvPr id="942" name="Google Shape;942;p105"/>
          <p:cNvPicPr preferRelativeResize="0"/>
          <p:nvPr/>
        </p:nvPicPr>
        <p:blipFill rotWithShape="1">
          <a:blip r:embed="rId4">
            <a:alphaModFix/>
          </a:blip>
          <a:srcRect b="0" l="0" r="0" t="0"/>
          <a:stretch/>
        </p:blipFill>
        <p:spPr>
          <a:xfrm>
            <a:off x="1194324" y="1280363"/>
            <a:ext cx="500110" cy="481750"/>
          </a:xfrm>
          <a:prstGeom prst="rect">
            <a:avLst/>
          </a:prstGeom>
          <a:noFill/>
          <a:ln>
            <a:noFill/>
          </a:ln>
        </p:spPr>
      </p:pic>
      <p:pic>
        <p:nvPicPr>
          <p:cNvPr id="943" name="Google Shape;943;p105"/>
          <p:cNvPicPr preferRelativeResize="0"/>
          <p:nvPr/>
        </p:nvPicPr>
        <p:blipFill>
          <a:blip r:embed="rId5">
            <a:alphaModFix/>
          </a:blip>
          <a:stretch>
            <a:fillRect/>
          </a:stretch>
        </p:blipFill>
        <p:spPr>
          <a:xfrm>
            <a:off x="3297528" y="1280375"/>
            <a:ext cx="379700" cy="379700"/>
          </a:xfrm>
          <a:prstGeom prst="rect">
            <a:avLst/>
          </a:prstGeom>
          <a:noFill/>
          <a:ln>
            <a:noFill/>
          </a:ln>
        </p:spPr>
      </p:pic>
      <p:pic>
        <p:nvPicPr>
          <p:cNvPr id="944" name="Google Shape;944;p105"/>
          <p:cNvPicPr preferRelativeResize="0"/>
          <p:nvPr/>
        </p:nvPicPr>
        <p:blipFill>
          <a:blip r:embed="rId6">
            <a:alphaModFix/>
          </a:blip>
          <a:stretch>
            <a:fillRect/>
          </a:stretch>
        </p:blipFill>
        <p:spPr>
          <a:xfrm>
            <a:off x="5464775" y="1392088"/>
            <a:ext cx="270175" cy="270175"/>
          </a:xfrm>
          <a:prstGeom prst="rect">
            <a:avLst/>
          </a:prstGeom>
          <a:noFill/>
          <a:ln>
            <a:noFill/>
          </a:ln>
        </p:spPr>
      </p:pic>
      <p:pic>
        <p:nvPicPr>
          <p:cNvPr id="945" name="Google Shape;945;p105"/>
          <p:cNvPicPr preferRelativeResize="0"/>
          <p:nvPr/>
        </p:nvPicPr>
        <p:blipFill>
          <a:blip r:embed="rId7">
            <a:alphaModFix/>
          </a:blip>
          <a:stretch>
            <a:fillRect/>
          </a:stretch>
        </p:blipFill>
        <p:spPr>
          <a:xfrm>
            <a:off x="7564538" y="1392075"/>
            <a:ext cx="270175" cy="270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 name="Shape 949"/>
        <p:cNvGrpSpPr/>
        <p:nvPr/>
      </p:nvGrpSpPr>
      <p:grpSpPr>
        <a:xfrm>
          <a:off x="0" y="0"/>
          <a:ext cx="0" cy="0"/>
          <a:chOff x="0" y="0"/>
          <a:chExt cx="0" cy="0"/>
        </a:xfrm>
      </p:grpSpPr>
      <p:sp>
        <p:nvSpPr>
          <p:cNvPr id="950" name="Google Shape;950;p106"/>
          <p:cNvSpPr/>
          <p:nvPr/>
        </p:nvSpPr>
        <p:spPr>
          <a:xfrm>
            <a:off x="49590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51" name="Google Shape;951;p106"/>
          <p:cNvSpPr txBox="1"/>
          <p:nvPr/>
        </p:nvSpPr>
        <p:spPr>
          <a:xfrm>
            <a:off x="63219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952" name="Google Shape;952;p106"/>
          <p:cNvSpPr/>
          <p:nvPr/>
        </p:nvSpPr>
        <p:spPr>
          <a:xfrm>
            <a:off x="62170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53" name="Google Shape;953;p106"/>
          <p:cNvPicPr preferRelativeResize="0"/>
          <p:nvPr/>
        </p:nvPicPr>
        <p:blipFill>
          <a:blip r:embed="rId3">
            <a:alphaModFix/>
          </a:blip>
          <a:stretch>
            <a:fillRect/>
          </a:stretch>
        </p:blipFill>
        <p:spPr>
          <a:xfrm>
            <a:off x="1361331" y="242086"/>
            <a:ext cx="445750" cy="394150"/>
          </a:xfrm>
          <a:prstGeom prst="rect">
            <a:avLst/>
          </a:prstGeom>
          <a:noFill/>
          <a:ln>
            <a:noFill/>
          </a:ln>
        </p:spPr>
      </p:pic>
      <p:pic>
        <p:nvPicPr>
          <p:cNvPr id="954" name="Google Shape;954;p106"/>
          <p:cNvPicPr preferRelativeResize="0"/>
          <p:nvPr/>
        </p:nvPicPr>
        <p:blipFill>
          <a:blip r:embed="rId4">
            <a:alphaModFix/>
          </a:blip>
          <a:stretch>
            <a:fillRect/>
          </a:stretch>
        </p:blipFill>
        <p:spPr>
          <a:xfrm>
            <a:off x="495912" y="1745337"/>
            <a:ext cx="1021175" cy="1021175"/>
          </a:xfrm>
          <a:prstGeom prst="rect">
            <a:avLst/>
          </a:prstGeom>
          <a:noFill/>
          <a:ln>
            <a:noFill/>
          </a:ln>
        </p:spPr>
      </p:pic>
      <p:sp>
        <p:nvSpPr>
          <p:cNvPr id="955" name="Google Shape;955;p106"/>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 Hoy vamos a practicar una habilidad para controlar el estrés: el diálogo interno. ¿Alguien quiere compartir algún momento en el que se haya dicho algo negativo a sí mismo?</a:t>
            </a:r>
            <a:endParaRPr sz="13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grpSp>
        <p:nvGrpSpPr>
          <p:cNvPr id="956" name="Google Shape;956;p106"/>
          <p:cNvGrpSpPr/>
          <p:nvPr/>
        </p:nvGrpSpPr>
        <p:grpSpPr>
          <a:xfrm>
            <a:off x="7610298" y="242075"/>
            <a:ext cx="1114800" cy="1661821"/>
            <a:chOff x="629198" y="1856775"/>
            <a:chExt cx="1114800" cy="1661821"/>
          </a:xfrm>
        </p:grpSpPr>
        <p:pic>
          <p:nvPicPr>
            <p:cNvPr id="957" name="Google Shape;957;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58" name="Google Shape;958;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
        <p:nvSpPr>
          <p:cNvPr id="959" name="Google Shape;959;p106"/>
          <p:cNvSpPr/>
          <p:nvPr/>
        </p:nvSpPr>
        <p:spPr>
          <a:xfrm>
            <a:off x="2111650" y="1811600"/>
            <a:ext cx="44817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1300">
              <a:solidFill>
                <a:schemeClr val="dk2"/>
              </a:solidFill>
              <a:latin typeface="Noto Sans"/>
              <a:ea typeface="Noto Sans"/>
              <a:cs typeface="Noto Sans"/>
              <a:sym typeface="Noto Sans"/>
            </a:endParaRPr>
          </a:p>
        </p:txBody>
      </p:sp>
      <p:sp>
        <p:nvSpPr>
          <p:cNvPr id="960" name="Google Shape;960;p106"/>
          <p:cNvSpPr txBox="1"/>
          <p:nvPr/>
        </p:nvSpPr>
        <p:spPr>
          <a:xfrm>
            <a:off x="449085" y="2832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961" name="Google Shape;961;p106"/>
          <p:cNvSpPr/>
          <p:nvPr/>
        </p:nvSpPr>
        <p:spPr>
          <a:xfrm>
            <a:off x="2808400" y="300040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300">
                <a:solidFill>
                  <a:schemeClr val="dk2"/>
                </a:solidFill>
                <a:latin typeface="Noto Sans"/>
                <a:ea typeface="Noto Sans"/>
                <a:cs typeface="Noto Sans"/>
                <a:sym typeface="Noto Sans"/>
              </a:defRPr>
            </a:pPr>
            <a:r>
              <a:t>Gracias por compartirlo, Isabel. Parece que tuviste un momento difícil cuando tu adolescente no quiso pasar tiempo contigo. Agradezco tu sinceridad al compartirlo. </a:t>
            </a:r>
            <a:endParaRPr sz="1300">
              <a:solidFill>
                <a:schemeClr val="dk2"/>
              </a:solidFill>
              <a:latin typeface="Noto Sans"/>
              <a:ea typeface="Noto Sans"/>
              <a:cs typeface="Noto Sans"/>
              <a:sym typeface="Noto Sans"/>
            </a:endParaRPr>
          </a:p>
        </p:txBody>
      </p:sp>
      <p:grpSp>
        <p:nvGrpSpPr>
          <p:cNvPr id="962" name="Google Shape;962;p106"/>
          <p:cNvGrpSpPr/>
          <p:nvPr/>
        </p:nvGrpSpPr>
        <p:grpSpPr>
          <a:xfrm>
            <a:off x="7610298" y="2929825"/>
            <a:ext cx="1114800" cy="1661821"/>
            <a:chOff x="629198" y="1856775"/>
            <a:chExt cx="1114800" cy="1661821"/>
          </a:xfrm>
        </p:grpSpPr>
        <p:pic>
          <p:nvPicPr>
            <p:cNvPr id="963" name="Google Shape;963;p106"/>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64" name="Google Shape;964;p106"/>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8" name="Shape 968"/>
        <p:cNvGrpSpPr/>
        <p:nvPr/>
      </p:nvGrpSpPr>
      <p:grpSpPr>
        <a:xfrm>
          <a:off x="0" y="0"/>
          <a:ext cx="0" cy="0"/>
          <a:chOff x="0" y="0"/>
          <a:chExt cx="0" cy="0"/>
        </a:xfrm>
      </p:grpSpPr>
      <p:sp>
        <p:nvSpPr>
          <p:cNvPr id="969" name="Google Shape;969;p107"/>
          <p:cNvSpPr/>
          <p:nvPr/>
        </p:nvSpPr>
        <p:spPr>
          <a:xfrm>
            <a:off x="6694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70" name="Google Shape;970;p107"/>
          <p:cNvSpPr txBox="1"/>
          <p:nvPr/>
        </p:nvSpPr>
        <p:spPr>
          <a:xfrm>
            <a:off x="6831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ACEPTAR</a:t>
            </a:r>
            <a:endParaRPr>
              <a:latin typeface="Delicious Handrawn"/>
              <a:ea typeface="Delicious Handrawn"/>
              <a:cs typeface="Delicious Handrawn"/>
              <a:sym typeface="Delicious Handrawn"/>
            </a:endParaRPr>
          </a:p>
        </p:txBody>
      </p:sp>
      <p:sp>
        <p:nvSpPr>
          <p:cNvPr id="971" name="Google Shape;971;p107"/>
          <p:cNvSpPr/>
          <p:nvPr/>
        </p:nvSpPr>
        <p:spPr>
          <a:xfrm>
            <a:off x="6820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972" name="Google Shape;972;p107"/>
          <p:cNvPicPr preferRelativeResize="0"/>
          <p:nvPr/>
        </p:nvPicPr>
        <p:blipFill>
          <a:blip r:embed="rId3">
            <a:alphaModFix/>
          </a:blip>
          <a:stretch>
            <a:fillRect/>
          </a:stretch>
        </p:blipFill>
        <p:spPr>
          <a:xfrm>
            <a:off x="7560206" y="242086"/>
            <a:ext cx="445750" cy="394150"/>
          </a:xfrm>
          <a:prstGeom prst="rect">
            <a:avLst/>
          </a:prstGeom>
          <a:noFill/>
          <a:ln>
            <a:noFill/>
          </a:ln>
        </p:spPr>
      </p:pic>
      <p:pic>
        <p:nvPicPr>
          <p:cNvPr id="973" name="Google Shape;973;p107"/>
          <p:cNvPicPr preferRelativeResize="0"/>
          <p:nvPr/>
        </p:nvPicPr>
        <p:blipFill>
          <a:blip r:embed="rId4">
            <a:alphaModFix/>
          </a:blip>
          <a:stretch>
            <a:fillRect/>
          </a:stretch>
        </p:blipFill>
        <p:spPr>
          <a:xfrm>
            <a:off x="289687" y="338162"/>
            <a:ext cx="1021175" cy="1021175"/>
          </a:xfrm>
          <a:prstGeom prst="rect">
            <a:avLst/>
          </a:prstGeom>
          <a:noFill/>
          <a:ln>
            <a:noFill/>
          </a:ln>
        </p:spPr>
      </p:pic>
      <p:sp>
        <p:nvSpPr>
          <p:cNvPr id="974" name="Google Shape;974;p107"/>
          <p:cNvSpPr/>
          <p:nvPr/>
        </p:nvSpPr>
        <p:spPr>
          <a:xfrm>
            <a:off x="1905425" y="404425"/>
            <a:ext cx="4481700" cy="15507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1700">
                <a:solidFill>
                  <a:schemeClr val="dk2"/>
                </a:solidFill>
                <a:latin typeface="Noto Sans"/>
                <a:ea typeface="Noto Sans"/>
                <a:cs typeface="Noto Sans"/>
                <a:sym typeface="Noto Sans"/>
              </a:defRPr>
            </a:pPr>
            <a:r>
              <a:t>Ayer mi adolescente me ignoró cuando quise que compartiéramos un tiempo 1 a 1. ¡Siento que estoy fracasando en esto de la crianza! </a:t>
            </a:r>
            <a:endParaRPr sz="2400">
              <a:solidFill>
                <a:schemeClr val="dk2"/>
              </a:solidFill>
              <a:latin typeface="Noto Sans"/>
              <a:ea typeface="Noto Sans"/>
              <a:cs typeface="Noto Sans"/>
              <a:sym typeface="Noto Sans"/>
            </a:endParaRPr>
          </a:p>
          <a:p>
            <a:pPr indent="0" lvl="0" marL="57150" rtl="0" algn="l">
              <a:spcBef>
                <a:spcPts val="0"/>
              </a:spcBef>
              <a:spcAft>
                <a:spcPts val="0"/>
              </a:spcAft>
              <a:buNone/>
            </a:pPr>
            <a:endParaRPr sz="1700">
              <a:solidFill>
                <a:schemeClr val="dk2"/>
              </a:solidFill>
              <a:latin typeface="Noto Sans"/>
              <a:ea typeface="Noto Sans"/>
              <a:cs typeface="Noto Sans"/>
              <a:sym typeface="Noto Sans"/>
            </a:endParaRPr>
          </a:p>
        </p:txBody>
      </p:sp>
      <p:sp>
        <p:nvSpPr>
          <p:cNvPr id="975" name="Google Shape;975;p107"/>
          <p:cNvSpPr txBox="1"/>
          <p:nvPr/>
        </p:nvSpPr>
        <p:spPr>
          <a:xfrm>
            <a:off x="242860" y="142562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976" name="Google Shape;976;p107"/>
          <p:cNvSpPr/>
          <p:nvPr/>
        </p:nvSpPr>
        <p:spPr>
          <a:xfrm>
            <a:off x="1758975" y="2559625"/>
            <a:ext cx="5531100" cy="14619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2"/>
                </a:solidFill>
                <a:highlight>
                  <a:schemeClr val="accent2"/>
                </a:highlight>
              </a:rPr>
              <a:t>Gracias por compartirlo, Isabel.</a:t>
            </a:r>
            <a:r>
              <a:rPr>
                <a:solidFill>
                  <a:schemeClr val="dk2"/>
                </a:solidFill>
              </a:rPr>
              <a:t> </a:t>
            </a:r>
            <a:r>
              <a:rPr>
                <a:solidFill>
                  <a:schemeClr val="lt1"/>
                </a:solidFill>
                <a:highlight>
                  <a:srgbClr val="00969A"/>
                </a:highlight>
              </a:rPr>
              <a:t>Parece que tuviste un momento difícil cuando tu adolescente no quiso pasar tiempo contigo.</a:t>
            </a:r>
            <a:r>
              <a:rPr>
                <a:solidFill>
                  <a:schemeClr val="dk2"/>
                </a:solidFill>
              </a:rPr>
              <a:t> </a:t>
            </a:r>
            <a:r>
              <a:rPr>
                <a:solidFill>
                  <a:schemeClr val="dk2"/>
                </a:solidFill>
                <a:highlight>
                  <a:srgbClr val="019FE4"/>
                </a:highlight>
              </a:rPr>
              <a:t>Es normal sentir que estamos fracasando cuando las cosas salen mal, sobre todo cuando realmente intentamos hacer la diferencia. </a:t>
            </a:r>
            <a:endParaRPr sz="1600">
              <a:solidFill>
                <a:schemeClr val="dk2"/>
              </a:solidFill>
              <a:highlight>
                <a:srgbClr val="019FE4"/>
              </a:highlight>
              <a:latin typeface="Noto Sans"/>
              <a:ea typeface="Noto Sans"/>
              <a:cs typeface="Noto Sans"/>
              <a:sym typeface="Noto Sans"/>
            </a:endParaRPr>
          </a:p>
          <a:p>
            <a:pPr indent="0" lvl="0" marL="57150" rtl="0" algn="l">
              <a:spcBef>
                <a:spcPts val="0"/>
              </a:spcBef>
              <a:spcAft>
                <a:spcPts val="0"/>
              </a:spcAft>
              <a:buNone/>
            </a:pPr>
            <a:endParaRPr sz="900">
              <a:solidFill>
                <a:schemeClr val="dk2"/>
              </a:solidFill>
              <a:latin typeface="Noto Sans"/>
              <a:ea typeface="Noto Sans"/>
              <a:cs typeface="Noto Sans"/>
              <a:sym typeface="Noto Sans"/>
            </a:endParaRPr>
          </a:p>
        </p:txBody>
      </p:sp>
      <p:grpSp>
        <p:nvGrpSpPr>
          <p:cNvPr id="977" name="Google Shape;977;p107"/>
          <p:cNvGrpSpPr/>
          <p:nvPr/>
        </p:nvGrpSpPr>
        <p:grpSpPr>
          <a:xfrm>
            <a:off x="7610298" y="2929825"/>
            <a:ext cx="1114800" cy="1661821"/>
            <a:chOff x="629198" y="1856775"/>
            <a:chExt cx="1114800" cy="1661821"/>
          </a:xfrm>
        </p:grpSpPr>
        <p:pic>
          <p:nvPicPr>
            <p:cNvPr id="978" name="Google Shape;978;p107"/>
            <p:cNvPicPr preferRelativeResize="0"/>
            <p:nvPr/>
          </p:nvPicPr>
          <p:blipFill>
            <a:blip r:embed="rId5">
              <a:alphaModFix/>
            </a:blip>
            <a:stretch>
              <a:fillRect/>
            </a:stretch>
          </p:blipFill>
          <p:spPr>
            <a:xfrm>
              <a:off x="698178" y="1856775"/>
              <a:ext cx="959150" cy="959174"/>
            </a:xfrm>
            <a:prstGeom prst="rect">
              <a:avLst/>
            </a:prstGeom>
            <a:noFill/>
            <a:ln>
              <a:noFill/>
            </a:ln>
          </p:spPr>
        </p:pic>
        <p:sp>
          <p:nvSpPr>
            <p:cNvPr id="979" name="Google Shape;979;p107"/>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980" name="Google Shape;980;p107"/>
          <p:cNvCxnSpPr>
            <a:endCxn id="981" idx="3"/>
          </p:cNvCxnSpPr>
          <p:nvPr/>
        </p:nvCxnSpPr>
        <p:spPr>
          <a:xfrm rot="10800000">
            <a:off x="1577250" y="2894239"/>
            <a:ext cx="1831500" cy="51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107"/>
          <p:cNvSpPr txBox="1"/>
          <p:nvPr/>
        </p:nvSpPr>
        <p:spPr>
          <a:xfrm>
            <a:off x="242850" y="2629489"/>
            <a:ext cx="1334400" cy="5295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a:t>
            </a:r>
            <a:endParaRPr sz="1300"/>
          </a:p>
        </p:txBody>
      </p:sp>
      <p:sp>
        <p:nvSpPr>
          <p:cNvPr id="982" name="Google Shape;982;p107"/>
          <p:cNvSpPr txBox="1"/>
          <p:nvPr/>
        </p:nvSpPr>
        <p:spPr>
          <a:xfrm>
            <a:off x="346725" y="3934330"/>
            <a:ext cx="1334400" cy="796800"/>
          </a:xfrm>
          <a:prstGeom prst="rect">
            <a:avLst/>
          </a:prstGeom>
          <a:noFill/>
          <a:ln cap="flat" cmpd="sng" w="9525">
            <a:solidFill>
              <a:srgbClr val="00969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lo que dijo el padre, madre o cuidador </a:t>
            </a:r>
            <a:endParaRPr sz="1300"/>
          </a:p>
        </p:txBody>
      </p:sp>
      <p:cxnSp>
        <p:nvCxnSpPr>
          <p:cNvPr id="983" name="Google Shape;983;p107"/>
          <p:cNvCxnSpPr>
            <a:endCxn id="982" idx="0"/>
          </p:cNvCxnSpPr>
          <p:nvPr/>
        </p:nvCxnSpPr>
        <p:spPr>
          <a:xfrm flipH="1">
            <a:off x="1013925" y="3336130"/>
            <a:ext cx="1497300" cy="598200"/>
          </a:xfrm>
          <a:prstGeom prst="straightConnector1">
            <a:avLst/>
          </a:prstGeom>
          <a:noFill/>
          <a:ln cap="flat" cmpd="sng" w="9525">
            <a:solidFill>
              <a:srgbClr val="00969A"/>
            </a:solidFill>
            <a:prstDash val="solid"/>
            <a:round/>
            <a:headEnd len="med" w="med" type="none"/>
            <a:tailEnd len="med" w="med" type="none"/>
          </a:ln>
        </p:spPr>
      </p:cxnSp>
      <p:sp>
        <p:nvSpPr>
          <p:cNvPr id="984" name="Google Shape;984;p107"/>
          <p:cNvSpPr txBox="1"/>
          <p:nvPr/>
        </p:nvSpPr>
        <p:spPr>
          <a:xfrm>
            <a:off x="5278700" y="4132927"/>
            <a:ext cx="1334400" cy="598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Normaliza la experiencia </a:t>
            </a:r>
            <a:endParaRPr sz="1300"/>
          </a:p>
        </p:txBody>
      </p:sp>
      <p:cxnSp>
        <p:nvCxnSpPr>
          <p:cNvPr id="985" name="Google Shape;985;p107"/>
          <p:cNvCxnSpPr>
            <a:endCxn id="984" idx="0"/>
          </p:cNvCxnSpPr>
          <p:nvPr/>
        </p:nvCxnSpPr>
        <p:spPr>
          <a:xfrm>
            <a:off x="5555900" y="3700027"/>
            <a:ext cx="390000" cy="432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sp>
        <p:nvSpPr>
          <p:cNvPr id="990" name="Google Shape;990;p108"/>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1" name="Google Shape;991;p108"/>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992" name="Google Shape;992;p108"/>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993" name="Google Shape;993;p108"/>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994" name="Google Shape;994;p108"/>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latin typeface="Noto Sans"/>
                <a:ea typeface="Noto Sans"/>
                <a:cs typeface="Noto Sans"/>
                <a:sym typeface="Noto Sans"/>
              </a:defRPr>
            </a:pPr>
            <a:r>
              <a:rPr>
                <a:solidFill>
                  <a:schemeClr val="lt1"/>
                </a:solidFill>
                <a:highlight>
                  <a:srgbClr val="E4027C"/>
                </a:highlight>
              </a:rPr>
              <a:t>¿Qué</a:t>
            </a:r>
            <a:r>
              <a:rPr>
                <a:solidFill>
                  <a:schemeClr val="dk2"/>
                </a:solidFill>
              </a:rPr>
              <a:t> </a:t>
            </a:r>
            <a:r>
              <a:rPr>
                <a:solidFill>
                  <a:schemeClr val="lt1"/>
                </a:solidFill>
                <a:highlight>
                  <a:srgbClr val="DB3614"/>
                </a:highlight>
              </a:rPr>
              <a:t>estaba haciendo tu adolescente cuando intentabas pasar tiempo 1 a 1?</a:t>
            </a:r>
            <a:r>
              <a:rPr>
                <a:solidFill>
                  <a:schemeClr val="dk2"/>
                </a:solidFill>
              </a:rPr>
              <a:t> </a:t>
            </a:r>
            <a:endParaRPr sz="2000">
              <a:solidFill>
                <a:schemeClr val="lt1"/>
              </a:solidFill>
              <a:highlight>
                <a:srgbClr val="E4027C"/>
              </a:highlight>
              <a:latin typeface="Noto Sans"/>
              <a:ea typeface="Noto Sans"/>
              <a:cs typeface="Noto Sans"/>
              <a:sym typeface="Noto Sans"/>
            </a:endParaRPr>
          </a:p>
        </p:txBody>
      </p:sp>
      <p:grpSp>
        <p:nvGrpSpPr>
          <p:cNvPr id="995" name="Google Shape;995;p108"/>
          <p:cNvGrpSpPr/>
          <p:nvPr/>
        </p:nvGrpSpPr>
        <p:grpSpPr>
          <a:xfrm>
            <a:off x="7610298" y="242075"/>
            <a:ext cx="1114800" cy="1661821"/>
            <a:chOff x="629198" y="1856775"/>
            <a:chExt cx="1114800" cy="1661821"/>
          </a:xfrm>
        </p:grpSpPr>
        <p:pic>
          <p:nvPicPr>
            <p:cNvPr id="996" name="Google Shape;996;p108"/>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997" name="Google Shape;997;p108"/>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998" name="Google Shape;998;p108"/>
          <p:cNvCxnSpPr/>
          <p:nvPr/>
        </p:nvCxnSpPr>
        <p:spPr>
          <a:xfrm flipH="1">
            <a:off x="3093325" y="831275"/>
            <a:ext cx="354000" cy="782400"/>
          </a:xfrm>
          <a:prstGeom prst="straightConnector1">
            <a:avLst/>
          </a:prstGeom>
          <a:noFill/>
          <a:ln cap="flat" cmpd="sng" w="9525">
            <a:solidFill>
              <a:schemeClr val="dk2"/>
            </a:solidFill>
            <a:prstDash val="solid"/>
            <a:round/>
            <a:headEnd len="med" w="med" type="none"/>
            <a:tailEnd len="med" w="med" type="none"/>
          </a:ln>
        </p:spPr>
      </p:cxnSp>
      <p:sp>
        <p:nvSpPr>
          <p:cNvPr id="999" name="Google Shape;999;p108"/>
          <p:cNvSpPr txBox="1"/>
          <p:nvPr/>
        </p:nvSpPr>
        <p:spPr>
          <a:xfrm>
            <a:off x="2450675" y="1613575"/>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000" name="Google Shape;1000;p108"/>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01" name="Google Shape;1001;p108"/>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sobre la situación</a:t>
            </a:r>
            <a:endParaRPr sz="1300"/>
          </a:p>
        </p:txBody>
      </p:sp>
      <p:pic>
        <p:nvPicPr>
          <p:cNvPr id="1002" name="Google Shape;1002;p108"/>
          <p:cNvPicPr preferRelativeResize="0"/>
          <p:nvPr/>
        </p:nvPicPr>
        <p:blipFill>
          <a:blip r:embed="rId5">
            <a:alphaModFix/>
          </a:blip>
          <a:stretch>
            <a:fillRect/>
          </a:stretch>
        </p:blipFill>
        <p:spPr>
          <a:xfrm>
            <a:off x="289687" y="2930337"/>
            <a:ext cx="1021175" cy="1021175"/>
          </a:xfrm>
          <a:prstGeom prst="rect">
            <a:avLst/>
          </a:prstGeom>
          <a:noFill/>
          <a:ln>
            <a:noFill/>
          </a:ln>
        </p:spPr>
      </p:pic>
      <p:sp>
        <p:nvSpPr>
          <p:cNvPr id="1003" name="Google Shape;1003;p108"/>
          <p:cNvSpPr/>
          <p:nvPr/>
        </p:nvSpPr>
        <p:spPr>
          <a:xfrm>
            <a:off x="1905425" y="299660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Intentaba grabar un video para redes sociales.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04" name="Google Shape;1004;p108"/>
          <p:cNvSpPr txBox="1"/>
          <p:nvPr/>
        </p:nvSpPr>
        <p:spPr>
          <a:xfrm>
            <a:off x="242860" y="40177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5F5B"/>
        </a:solidFill>
      </p:bgPr>
    </p:bg>
    <p:spTree>
      <p:nvGrpSpPr>
        <p:cNvPr id="149" name="Shape 149"/>
        <p:cNvGrpSpPr/>
        <p:nvPr/>
      </p:nvGrpSpPr>
      <p:grpSpPr>
        <a:xfrm>
          <a:off x="0" y="0"/>
          <a:ext cx="0" cy="0"/>
          <a:chOff x="0" y="0"/>
          <a:chExt cx="0" cy="0"/>
        </a:xfrm>
      </p:grpSpPr>
      <p:sp>
        <p:nvSpPr>
          <p:cNvPr id="150" name="Google Shape;150;p28"/>
          <p:cNvSpPr txBox="1"/>
          <p:nvPr/>
        </p:nvSpPr>
        <p:spPr>
          <a:xfrm>
            <a:off x="345900" y="2644275"/>
            <a:ext cx="78213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6000">
                <a:solidFill>
                  <a:schemeClr val="lt1"/>
                </a:solidFill>
              </a:defRPr>
            </a:pPr>
            <a:r>
              <a:t>Comparte tus experiencias</a:t>
            </a:r>
            <a:endParaRPr b="1" sz="6000">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8" name="Shape 1008"/>
        <p:cNvGrpSpPr/>
        <p:nvPr/>
      </p:nvGrpSpPr>
      <p:grpSpPr>
        <a:xfrm>
          <a:off x="0" y="0"/>
          <a:ext cx="0" cy="0"/>
          <a:chOff x="0" y="0"/>
          <a:chExt cx="0" cy="0"/>
        </a:xfrm>
      </p:grpSpPr>
      <p:sp>
        <p:nvSpPr>
          <p:cNvPr id="1009" name="Google Shape;1009;p109"/>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0" name="Google Shape;1010;p109"/>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11" name="Google Shape;1011;p109"/>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012" name="Google Shape;1012;p109"/>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13" name="Google Shape;1013;p109"/>
          <p:cNvSpPr/>
          <p:nvPr/>
        </p:nvSpPr>
        <p:spPr>
          <a:xfrm>
            <a:off x="2808400" y="6174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solidFill>
                  <a:schemeClr val="lt1"/>
                </a:solidFill>
                <a:latin typeface="Noto Sans"/>
                <a:ea typeface="Noto Sans"/>
                <a:cs typeface="Noto Sans"/>
                <a:sym typeface="Noto Sans"/>
              </a:defRPr>
            </a:pPr>
            <a:r>
              <a:rPr>
                <a:highlight>
                  <a:srgbClr val="6FA8DC"/>
                </a:highlight>
              </a:rPr>
              <a:t>Ya veo… entonces estaba un poco ocupada en redes sociales. </a:t>
            </a:r>
            <a:r>
              <a:rPr>
                <a:highlight>
                  <a:srgbClr val="E4027C"/>
                </a:highlight>
              </a:rPr>
              <a:t>¿Cómo </a:t>
            </a:r>
            <a:r>
              <a:rPr>
                <a:highlight>
                  <a:srgbClr val="00969B"/>
                </a:highlight>
              </a:rPr>
              <a:t>crees que se sintió tu adolescente cuando le pediste tiempo uno a uno en ese momento?</a:t>
            </a:r>
            <a:endParaRPr sz="1300">
              <a:solidFill>
                <a:schemeClr val="lt1"/>
              </a:solidFill>
              <a:highlight>
                <a:srgbClr val="00969B"/>
              </a:highlight>
              <a:latin typeface="Noto Sans"/>
              <a:ea typeface="Noto Sans"/>
              <a:cs typeface="Noto Sans"/>
              <a:sym typeface="Noto Sans"/>
            </a:endParaRPr>
          </a:p>
        </p:txBody>
      </p:sp>
      <p:grpSp>
        <p:nvGrpSpPr>
          <p:cNvPr id="1014" name="Google Shape;1014;p109"/>
          <p:cNvGrpSpPr/>
          <p:nvPr/>
        </p:nvGrpSpPr>
        <p:grpSpPr>
          <a:xfrm>
            <a:off x="7610298" y="546875"/>
            <a:ext cx="1114800" cy="1661821"/>
            <a:chOff x="629198" y="1856775"/>
            <a:chExt cx="1114800" cy="1661821"/>
          </a:xfrm>
        </p:grpSpPr>
        <p:pic>
          <p:nvPicPr>
            <p:cNvPr id="1015" name="Google Shape;1015;p109"/>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16" name="Google Shape;1016;p109"/>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017" name="Google Shape;1017;p109"/>
          <p:cNvCxnSpPr/>
          <p:nvPr/>
        </p:nvCxnSpPr>
        <p:spPr>
          <a:xfrm flipH="1">
            <a:off x="2881525" y="894938"/>
            <a:ext cx="268500" cy="965700"/>
          </a:xfrm>
          <a:prstGeom prst="straightConnector1">
            <a:avLst/>
          </a:prstGeom>
          <a:noFill/>
          <a:ln cap="flat" cmpd="sng" w="9525">
            <a:solidFill>
              <a:schemeClr val="dk2"/>
            </a:solidFill>
            <a:prstDash val="solid"/>
            <a:round/>
            <a:headEnd len="med" w="med" type="none"/>
            <a:tailEnd len="med" w="med" type="none"/>
          </a:ln>
        </p:spPr>
      </p:cxnSp>
      <p:sp>
        <p:nvSpPr>
          <p:cNvPr id="1018" name="Google Shape;1018;p109"/>
          <p:cNvSpPr txBox="1"/>
          <p:nvPr/>
        </p:nvSpPr>
        <p:spPr>
          <a:xfrm>
            <a:off x="2017525" y="1887263"/>
            <a:ext cx="2118300" cy="1021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Formula preguntas abiertas: Quién , Qué, Cuándo , Dónde, Por qué , Cómo  </a:t>
            </a:r>
            <a:br>
              <a:rPr lang="en-US" sz="1300"/>
            </a:br>
            <a:endParaRPr sz="1300"/>
          </a:p>
        </p:txBody>
      </p:sp>
      <p:cxnSp>
        <p:nvCxnSpPr>
          <p:cNvPr id="1019" name="Google Shape;1019;p109"/>
          <p:cNvCxnSpPr/>
          <p:nvPr/>
        </p:nvCxnSpPr>
        <p:spPr>
          <a:xfrm>
            <a:off x="5782225" y="14172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20" name="Google Shape;1020;p109"/>
          <p:cNvSpPr txBox="1"/>
          <p:nvPr/>
        </p:nvSpPr>
        <p:spPr>
          <a:xfrm>
            <a:off x="5199075" y="22091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Preguntas que exploran la perspectiva del adolescente</a:t>
            </a:r>
            <a:endParaRPr sz="1300"/>
          </a:p>
        </p:txBody>
      </p:sp>
      <p:pic>
        <p:nvPicPr>
          <p:cNvPr id="1021" name="Google Shape;1021;p109"/>
          <p:cNvPicPr preferRelativeResize="0"/>
          <p:nvPr/>
        </p:nvPicPr>
        <p:blipFill>
          <a:blip r:embed="rId5">
            <a:alphaModFix/>
          </a:blip>
          <a:stretch>
            <a:fillRect/>
          </a:stretch>
        </p:blipFill>
        <p:spPr>
          <a:xfrm>
            <a:off x="289687" y="3235137"/>
            <a:ext cx="1021175" cy="1021175"/>
          </a:xfrm>
          <a:prstGeom prst="rect">
            <a:avLst/>
          </a:prstGeom>
          <a:noFill/>
          <a:ln>
            <a:noFill/>
          </a:ln>
        </p:spPr>
      </p:pic>
      <p:sp>
        <p:nvSpPr>
          <p:cNvPr id="1022" name="Google Shape;1022;p109"/>
          <p:cNvSpPr/>
          <p:nvPr/>
        </p:nvSpPr>
        <p:spPr>
          <a:xfrm>
            <a:off x="1905425" y="3301400"/>
            <a:ext cx="62118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Mmm... tal vez pensó que no respeto su tiempo libre. Casi no tiene tiempo para sí misma entre la escuela y sus actividades extracurriculares.</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23" name="Google Shape;1023;p109"/>
          <p:cNvSpPr txBox="1"/>
          <p:nvPr/>
        </p:nvSpPr>
        <p:spPr>
          <a:xfrm>
            <a:off x="242860" y="424639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024" name="Google Shape;1024;p109"/>
          <p:cNvSpPr txBox="1"/>
          <p:nvPr/>
        </p:nvSpPr>
        <p:spPr>
          <a:xfrm>
            <a:off x="3553050" y="96625"/>
            <a:ext cx="2037900" cy="3570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Parafrasea las respuestas</a:t>
            </a:r>
            <a:endParaRPr sz="1300"/>
          </a:p>
        </p:txBody>
      </p:sp>
      <p:cxnSp>
        <p:nvCxnSpPr>
          <p:cNvPr id="1025" name="Google Shape;1025;p109"/>
          <p:cNvCxnSpPr/>
          <p:nvPr/>
        </p:nvCxnSpPr>
        <p:spPr>
          <a:xfrm>
            <a:off x="4494500" y="453613"/>
            <a:ext cx="10200" cy="3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 name="Shape 1029"/>
        <p:cNvGrpSpPr/>
        <p:nvPr/>
      </p:nvGrpSpPr>
      <p:grpSpPr>
        <a:xfrm>
          <a:off x="0" y="0"/>
          <a:ext cx="0" cy="0"/>
          <a:chOff x="0" y="0"/>
          <a:chExt cx="0" cy="0"/>
        </a:xfrm>
      </p:grpSpPr>
      <p:sp>
        <p:nvSpPr>
          <p:cNvPr id="1030" name="Google Shape;1030;p110"/>
          <p:cNvSpPr/>
          <p:nvPr/>
        </p:nvSpPr>
        <p:spPr>
          <a:xfrm>
            <a:off x="242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1" name="Google Shape;1031;p110"/>
          <p:cNvSpPr/>
          <p:nvPr/>
        </p:nvSpPr>
        <p:spPr>
          <a:xfrm>
            <a:off x="368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32" name="Google Shape;1032;p110"/>
          <p:cNvSpPr txBox="1"/>
          <p:nvPr/>
        </p:nvSpPr>
        <p:spPr>
          <a:xfrm>
            <a:off x="379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033" name="Google Shape;1033;p110"/>
          <p:cNvPicPr preferRelativeResize="0"/>
          <p:nvPr/>
        </p:nvPicPr>
        <p:blipFill>
          <a:blip r:embed="rId3">
            <a:alphaModFix/>
          </a:blip>
          <a:stretch>
            <a:fillRect/>
          </a:stretch>
        </p:blipFill>
        <p:spPr>
          <a:xfrm>
            <a:off x="1100715" y="182603"/>
            <a:ext cx="402576" cy="357000"/>
          </a:xfrm>
          <a:prstGeom prst="rect">
            <a:avLst/>
          </a:prstGeom>
          <a:noFill/>
          <a:ln>
            <a:noFill/>
          </a:ln>
        </p:spPr>
      </p:pic>
      <p:sp>
        <p:nvSpPr>
          <p:cNvPr id="1034" name="Google Shape;1034;p110"/>
          <p:cNvSpPr/>
          <p:nvPr/>
        </p:nvSpPr>
        <p:spPr>
          <a:xfrm>
            <a:off x="2808400" y="312650"/>
            <a:ext cx="4481700" cy="10212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dk1"/>
                </a:solidFill>
              </a:rPr>
              <a:t>Ser adolescente también es difícil, hay tanto que hacer. </a:t>
            </a:r>
            <a:r>
              <a:rPr>
                <a:solidFill>
                  <a:schemeClr val="lt1"/>
                </a:solidFill>
                <a:highlight>
                  <a:srgbClr val="E4027C"/>
                </a:highlight>
              </a:rPr>
              <a:t>¿Cómo te sentiste cuando tu adolescente se negó a pasar tiempo uno a uno? </a:t>
            </a:r>
            <a:endParaRPr sz="1600">
              <a:solidFill>
                <a:schemeClr val="lt1"/>
              </a:solidFill>
              <a:highlight>
                <a:srgbClr val="E4027C"/>
              </a:highlight>
              <a:latin typeface="Noto Sans"/>
              <a:ea typeface="Noto Sans"/>
              <a:cs typeface="Noto Sans"/>
              <a:sym typeface="Noto Sans"/>
            </a:endParaRPr>
          </a:p>
        </p:txBody>
      </p:sp>
      <p:grpSp>
        <p:nvGrpSpPr>
          <p:cNvPr id="1035" name="Google Shape;1035;p110"/>
          <p:cNvGrpSpPr/>
          <p:nvPr/>
        </p:nvGrpSpPr>
        <p:grpSpPr>
          <a:xfrm>
            <a:off x="7610298" y="242075"/>
            <a:ext cx="1114800" cy="1661821"/>
            <a:chOff x="629198" y="1856775"/>
            <a:chExt cx="1114800" cy="1661821"/>
          </a:xfrm>
        </p:grpSpPr>
        <p:pic>
          <p:nvPicPr>
            <p:cNvPr id="1036" name="Google Shape;1036;p110"/>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37" name="Google Shape;1037;p110"/>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038" name="Google Shape;1038;p110"/>
          <p:cNvCxnSpPr/>
          <p:nvPr/>
        </p:nvCxnSpPr>
        <p:spPr>
          <a:xfrm>
            <a:off x="5782225" y="1112450"/>
            <a:ext cx="28500" cy="792000"/>
          </a:xfrm>
          <a:prstGeom prst="straightConnector1">
            <a:avLst/>
          </a:prstGeom>
          <a:noFill/>
          <a:ln cap="flat" cmpd="sng" w="9525">
            <a:solidFill>
              <a:schemeClr val="dk2"/>
            </a:solidFill>
            <a:prstDash val="solid"/>
            <a:round/>
            <a:headEnd len="med" w="med" type="none"/>
            <a:tailEnd len="med" w="med" type="none"/>
          </a:ln>
        </p:spPr>
      </p:cxnSp>
      <p:sp>
        <p:nvSpPr>
          <p:cNvPr id="1039" name="Google Shape;1039;p110"/>
          <p:cNvSpPr txBox="1"/>
          <p:nvPr/>
        </p:nvSpPr>
        <p:spPr>
          <a:xfrm>
            <a:off x="5199075" y="1904375"/>
            <a:ext cx="2037900" cy="7239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Haz preguntas sobre la perspectiva de los padres, madres o cuidadores</a:t>
            </a:r>
            <a:endParaRPr sz="1300"/>
          </a:p>
        </p:txBody>
      </p:sp>
      <p:pic>
        <p:nvPicPr>
          <p:cNvPr id="1040" name="Google Shape;1040;p110"/>
          <p:cNvPicPr preferRelativeResize="0"/>
          <p:nvPr/>
        </p:nvPicPr>
        <p:blipFill>
          <a:blip r:embed="rId5">
            <a:alphaModFix/>
          </a:blip>
          <a:stretch>
            <a:fillRect/>
          </a:stretch>
        </p:blipFill>
        <p:spPr>
          <a:xfrm>
            <a:off x="379162" y="2946312"/>
            <a:ext cx="1021175" cy="1021175"/>
          </a:xfrm>
          <a:prstGeom prst="rect">
            <a:avLst/>
          </a:prstGeom>
          <a:noFill/>
          <a:ln>
            <a:noFill/>
          </a:ln>
        </p:spPr>
      </p:pic>
      <p:sp>
        <p:nvSpPr>
          <p:cNvPr id="1041" name="Google Shape;1041;p110"/>
          <p:cNvSpPr/>
          <p:nvPr/>
        </p:nvSpPr>
        <p:spPr>
          <a:xfrm>
            <a:off x="1994900" y="3012575"/>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Me sentí lastimada y frustrada.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42" name="Google Shape;1042;p110"/>
          <p:cNvSpPr txBox="1"/>
          <p:nvPr/>
        </p:nvSpPr>
        <p:spPr>
          <a:xfrm>
            <a:off x="379160" y="40337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6" name="Shape 1046"/>
        <p:cNvGrpSpPr/>
        <p:nvPr/>
      </p:nvGrpSpPr>
      <p:grpSpPr>
        <a:xfrm>
          <a:off x="0" y="0"/>
          <a:ext cx="0" cy="0"/>
          <a:chOff x="0" y="0"/>
          <a:chExt cx="0" cy="0"/>
        </a:xfrm>
      </p:grpSpPr>
      <p:sp>
        <p:nvSpPr>
          <p:cNvPr id="1047" name="Google Shape;1047;p111"/>
          <p:cNvSpPr/>
          <p:nvPr/>
        </p:nvSpPr>
        <p:spPr>
          <a:xfrm>
            <a:off x="199775"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8" name="Google Shape;1048;p111"/>
          <p:cNvSpPr/>
          <p:nvPr/>
        </p:nvSpPr>
        <p:spPr>
          <a:xfrm>
            <a:off x="325575"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49" name="Google Shape;1049;p111"/>
          <p:cNvSpPr txBox="1"/>
          <p:nvPr/>
        </p:nvSpPr>
        <p:spPr>
          <a:xfrm>
            <a:off x="336067"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EXPLORAR</a:t>
            </a:r>
            <a:endParaRPr>
              <a:latin typeface="Delicious Handrawn"/>
              <a:ea typeface="Delicious Handrawn"/>
              <a:cs typeface="Delicious Handrawn"/>
              <a:sym typeface="Delicious Handrawn"/>
            </a:endParaRPr>
          </a:p>
        </p:txBody>
      </p:sp>
      <p:pic>
        <p:nvPicPr>
          <p:cNvPr id="1050" name="Google Shape;1050;p111"/>
          <p:cNvPicPr preferRelativeResize="0"/>
          <p:nvPr/>
        </p:nvPicPr>
        <p:blipFill>
          <a:blip r:embed="rId3">
            <a:alphaModFix/>
          </a:blip>
          <a:stretch>
            <a:fillRect/>
          </a:stretch>
        </p:blipFill>
        <p:spPr>
          <a:xfrm>
            <a:off x="1057640" y="182603"/>
            <a:ext cx="402576" cy="357000"/>
          </a:xfrm>
          <a:prstGeom prst="rect">
            <a:avLst/>
          </a:prstGeom>
          <a:noFill/>
          <a:ln>
            <a:noFill/>
          </a:ln>
        </p:spPr>
      </p:pic>
      <p:sp>
        <p:nvSpPr>
          <p:cNvPr id="1051" name="Google Shape;1051;p111"/>
          <p:cNvSpPr/>
          <p:nvPr/>
        </p:nvSpPr>
        <p:spPr>
          <a:xfrm>
            <a:off x="2038000" y="1952925"/>
            <a:ext cx="5174100" cy="15165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2000">
                <a:solidFill>
                  <a:schemeClr val="dk2"/>
                </a:solidFill>
                <a:latin typeface="Noto Sans"/>
                <a:ea typeface="Noto Sans"/>
                <a:cs typeface="Noto Sans"/>
                <a:sym typeface="Noto Sans"/>
              </a:defRPr>
            </a:pPr>
            <a:r>
              <a:t>Te entiendo. Sentirse lastimado y frustrado es completamente normal cuando pasan cosas así. </a:t>
            </a:r>
            <a:r>
              <a:rPr>
                <a:highlight>
                  <a:srgbClr val="ED7D31"/>
                </a:highlight>
              </a:rPr>
              <a:t>Cuando dijiste que estabas fracasando, ¿qué te estaba pasando por la cabeza? </a:t>
            </a:r>
            <a:endParaRPr sz="2000">
              <a:solidFill>
                <a:schemeClr val="dk2"/>
              </a:solidFill>
              <a:highlight>
                <a:srgbClr val="ED7D31"/>
              </a:highlight>
              <a:latin typeface="Noto Sans"/>
              <a:ea typeface="Noto Sans"/>
              <a:cs typeface="Noto Sans"/>
              <a:sym typeface="Noto Sans"/>
            </a:endParaRPr>
          </a:p>
        </p:txBody>
      </p:sp>
      <p:grpSp>
        <p:nvGrpSpPr>
          <p:cNvPr id="1052" name="Google Shape;1052;p111"/>
          <p:cNvGrpSpPr/>
          <p:nvPr/>
        </p:nvGrpSpPr>
        <p:grpSpPr>
          <a:xfrm>
            <a:off x="7532223" y="1882350"/>
            <a:ext cx="1114800" cy="1661821"/>
            <a:chOff x="629198" y="1856775"/>
            <a:chExt cx="1114800" cy="1661821"/>
          </a:xfrm>
        </p:grpSpPr>
        <p:pic>
          <p:nvPicPr>
            <p:cNvPr id="1053" name="Google Shape;1053;p111"/>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54" name="Google Shape;1054;p111"/>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055" name="Google Shape;1055;p111"/>
          <p:cNvCxnSpPr>
            <a:stCxn id="1056" idx="2"/>
            <a:endCxn id="1051" idx="0"/>
          </p:cNvCxnSpPr>
          <p:nvPr/>
        </p:nvCxnSpPr>
        <p:spPr>
          <a:xfrm flipH="1">
            <a:off x="4625175" y="1397625"/>
            <a:ext cx="182100" cy="555300"/>
          </a:xfrm>
          <a:prstGeom prst="straightConnector1">
            <a:avLst/>
          </a:prstGeom>
          <a:noFill/>
          <a:ln cap="flat" cmpd="sng" w="9525">
            <a:solidFill>
              <a:schemeClr val="dk2"/>
            </a:solidFill>
            <a:prstDash val="solid"/>
            <a:round/>
            <a:headEnd len="med" w="med" type="none"/>
            <a:tailEnd len="med" w="med" type="none"/>
          </a:ln>
        </p:spPr>
      </p:cxnSp>
      <p:sp>
        <p:nvSpPr>
          <p:cNvPr id="1056" name="Google Shape;1056;p111"/>
          <p:cNvSpPr txBox="1"/>
          <p:nvPr/>
        </p:nvSpPr>
        <p:spPr>
          <a:xfrm>
            <a:off x="3344175" y="637425"/>
            <a:ext cx="2926200" cy="76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Asegúrate de que el participante sabe que escuchaste lo que dijo al repetírselo.</a:t>
            </a:r>
            <a:endParaRPr sz="1300"/>
          </a:p>
        </p:txBody>
      </p:sp>
      <p:cxnSp>
        <p:nvCxnSpPr>
          <p:cNvPr id="1057" name="Google Shape;1057;p111"/>
          <p:cNvCxnSpPr/>
          <p:nvPr/>
        </p:nvCxnSpPr>
        <p:spPr>
          <a:xfrm flipH="1">
            <a:off x="4582550" y="3032725"/>
            <a:ext cx="342600" cy="994800"/>
          </a:xfrm>
          <a:prstGeom prst="straightConnector1">
            <a:avLst/>
          </a:prstGeom>
          <a:noFill/>
          <a:ln cap="flat" cmpd="sng" w="9525">
            <a:solidFill>
              <a:schemeClr val="dk2"/>
            </a:solidFill>
            <a:prstDash val="solid"/>
            <a:round/>
            <a:headEnd len="med" w="med" type="none"/>
            <a:tailEnd len="med" w="med" type="none"/>
          </a:ln>
        </p:spPr>
      </p:cxnSp>
      <p:sp>
        <p:nvSpPr>
          <p:cNvPr id="1058" name="Google Shape;1058;p111"/>
          <p:cNvSpPr txBox="1"/>
          <p:nvPr/>
        </p:nvSpPr>
        <p:spPr>
          <a:xfrm>
            <a:off x="3237600" y="4027425"/>
            <a:ext cx="2668800" cy="6402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Pide más detalles </a:t>
            </a:r>
            <a:endParaRPr sz="1300"/>
          </a:p>
          <a:p>
            <a:pPr indent="0" lvl="0" marL="0" rtl="0" algn="ctr">
              <a:spcBef>
                <a:spcPts val="0"/>
              </a:spcBef>
              <a:spcAft>
                <a:spcPts val="0"/>
              </a:spcAft>
              <a:buNone/>
              <a:defRPr sz="1300"/>
            </a:pPr>
            <a:r>
              <a:t>Explorando la perspectiva de los padres, madres y cuidadores </a:t>
            </a:r>
            <a:endParaRPr sz="13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2" name="Shape 1062"/>
        <p:cNvGrpSpPr/>
        <p:nvPr/>
      </p:nvGrpSpPr>
      <p:grpSpPr>
        <a:xfrm>
          <a:off x="0" y="0"/>
          <a:ext cx="0" cy="0"/>
          <a:chOff x="0" y="0"/>
          <a:chExt cx="0" cy="0"/>
        </a:xfrm>
      </p:grpSpPr>
      <p:sp>
        <p:nvSpPr>
          <p:cNvPr id="1063" name="Google Shape;1063;p112"/>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4" name="Google Shape;1064;p112"/>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65" name="Google Shape;1065;p112"/>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066" name="Google Shape;1066;p112"/>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67" name="Google Shape;1067;p112"/>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No dejaba de pensar que no soy una buena madre.</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68" name="Google Shape;1068;p112"/>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069" name="Google Shape;1069;p112"/>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dk2"/>
                </a:solidFill>
              </a:rPr>
              <a:t>Parece una situación difícil. Muchos padres, madres y cuidadores de adolescentes se sienten así.  Vamos a explorar formas de cambiar estos pensamientos. </a:t>
            </a:r>
            <a:r>
              <a:rPr>
                <a:solidFill>
                  <a:schemeClr val="lt1"/>
                </a:solidFill>
                <a:highlight>
                  <a:srgbClr val="00969A"/>
                </a:highlight>
              </a:rPr>
              <a:t>El primer paso es darte cuenta de cuándo surge un pensamiento negativo.</a:t>
            </a:r>
            <a:r>
              <a:rPr>
                <a:solidFill>
                  <a:schemeClr val="dk2"/>
                </a:solidFill>
              </a:rPr>
              <a:t> </a:t>
            </a:r>
            <a:r>
              <a:rPr>
                <a:solidFill>
                  <a:schemeClr val="dk2"/>
                </a:solidFill>
                <a:highlight>
                  <a:srgbClr val="019FE4"/>
                </a:highlight>
              </a:rPr>
              <a:t>¿Puedes recordar cuándo lo notaste durante la conversación?</a:t>
            </a:r>
            <a:r>
              <a:rPr>
                <a:solidFill>
                  <a:schemeClr val="dk2"/>
                </a:solidFill>
              </a:rPr>
              <a:t> </a:t>
            </a:r>
            <a:endParaRPr sz="1900">
              <a:solidFill>
                <a:schemeClr val="dk2"/>
              </a:solidFill>
              <a:highlight>
                <a:srgbClr val="ED7D31"/>
              </a:highlight>
              <a:latin typeface="Noto Sans"/>
              <a:ea typeface="Noto Sans"/>
              <a:cs typeface="Noto Sans"/>
              <a:sym typeface="Noto Sans"/>
            </a:endParaRPr>
          </a:p>
        </p:txBody>
      </p:sp>
      <p:grpSp>
        <p:nvGrpSpPr>
          <p:cNvPr id="1070" name="Google Shape;1070;p112"/>
          <p:cNvGrpSpPr/>
          <p:nvPr/>
        </p:nvGrpSpPr>
        <p:grpSpPr>
          <a:xfrm>
            <a:off x="7532223" y="1882350"/>
            <a:ext cx="1114800" cy="1661821"/>
            <a:chOff x="629198" y="1856775"/>
            <a:chExt cx="1114800" cy="1661821"/>
          </a:xfrm>
        </p:grpSpPr>
        <p:pic>
          <p:nvPicPr>
            <p:cNvPr id="1071" name="Google Shape;1071;p112"/>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72" name="Google Shape;1072;p112"/>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073" name="Google Shape;1073;p112"/>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74" name="Google Shape;1074;p112"/>
          <p:cNvCxnSpPr>
            <a:endCxn id="1075" idx="0"/>
          </p:cNvCxnSpPr>
          <p:nvPr/>
        </p:nvCxnSpPr>
        <p:spPr>
          <a:xfrm flipH="1">
            <a:off x="976775" y="3238825"/>
            <a:ext cx="369900" cy="7278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112"/>
          <p:cNvSpPr txBox="1"/>
          <p:nvPr/>
        </p:nvSpPr>
        <p:spPr>
          <a:xfrm>
            <a:off x="309575" y="39666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Conectado a la habilidad de diálogo interno </a:t>
            </a:r>
            <a:endParaRPr sz="1300"/>
          </a:p>
        </p:txBody>
      </p:sp>
      <p:cxnSp>
        <p:nvCxnSpPr>
          <p:cNvPr id="1076" name="Google Shape;1076;p112"/>
          <p:cNvCxnSpPr>
            <a:endCxn id="1077" idx="0"/>
          </p:cNvCxnSpPr>
          <p:nvPr/>
        </p:nvCxnSpPr>
        <p:spPr>
          <a:xfrm>
            <a:off x="4585325" y="3675750"/>
            <a:ext cx="130800" cy="351600"/>
          </a:xfrm>
          <a:prstGeom prst="straightConnector1">
            <a:avLst/>
          </a:prstGeom>
          <a:noFill/>
          <a:ln cap="flat" cmpd="sng" w="9525">
            <a:solidFill>
              <a:schemeClr val="dk2"/>
            </a:solidFill>
            <a:prstDash val="solid"/>
            <a:round/>
            <a:headEnd len="med" w="med" type="none"/>
            <a:tailEnd len="med" w="med" type="none"/>
          </a:ln>
        </p:spPr>
      </p:cxnSp>
      <p:sp>
        <p:nvSpPr>
          <p:cNvPr id="1077" name="Google Shape;1077;p112"/>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Continúa explorando y haciendo preguntas abiertas</a:t>
            </a:r>
            <a:endParaRPr sz="13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1" name="Shape 1081"/>
        <p:cNvGrpSpPr/>
        <p:nvPr/>
      </p:nvGrpSpPr>
      <p:grpSpPr>
        <a:xfrm>
          <a:off x="0" y="0"/>
          <a:ext cx="0" cy="0"/>
          <a:chOff x="0" y="0"/>
          <a:chExt cx="0" cy="0"/>
        </a:xfrm>
      </p:grpSpPr>
      <p:sp>
        <p:nvSpPr>
          <p:cNvPr id="1082" name="Google Shape;1082;p113"/>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3" name="Google Shape;1083;p113"/>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084" name="Google Shape;1084;p113"/>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085" name="Google Shape;1085;p113"/>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086" name="Google Shape;1086;p113"/>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a:p>
            <a:pPr indent="0" lvl="0" marL="57150" rtl="0" algn="l">
              <a:spcBef>
                <a:spcPts val="0"/>
              </a:spcBef>
              <a:spcAft>
                <a:spcPts val="0"/>
              </a:spcAft>
              <a:buNone/>
              <a:defRPr sz="2000">
                <a:solidFill>
                  <a:schemeClr val="dk2"/>
                </a:solidFill>
                <a:latin typeface="Noto Sans"/>
                <a:ea typeface="Noto Sans"/>
                <a:cs typeface="Noto Sans"/>
                <a:sym typeface="Noto Sans"/>
              </a:defRPr>
            </a:pPr>
            <a:r>
              <a:t>Justo cuando mi adolescente se alejó de mí. </a:t>
            </a:r>
            <a:endParaRPr sz="2000">
              <a:solidFill>
                <a:schemeClr val="dk2"/>
              </a:solidFill>
              <a:latin typeface="Noto Sans"/>
              <a:ea typeface="Noto Sans"/>
              <a:cs typeface="Noto Sans"/>
              <a:sym typeface="Noto Sans"/>
            </a:endParaRPr>
          </a:p>
          <a:p>
            <a:pPr indent="0" lvl="0" marL="57150" rtl="0" algn="l">
              <a:spcBef>
                <a:spcPts val="0"/>
              </a:spcBef>
              <a:spcAft>
                <a:spcPts val="0"/>
              </a:spcAft>
              <a:buNone/>
            </a:pPr>
            <a:endParaRPr sz="1300">
              <a:solidFill>
                <a:schemeClr val="dk2"/>
              </a:solidFill>
              <a:latin typeface="Noto Sans"/>
              <a:ea typeface="Noto Sans"/>
              <a:cs typeface="Noto Sans"/>
              <a:sym typeface="Noto Sans"/>
            </a:endParaRPr>
          </a:p>
        </p:txBody>
      </p:sp>
      <p:sp>
        <p:nvSpPr>
          <p:cNvPr id="1087" name="Google Shape;1087;p113"/>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088" name="Google Shape;1088;p113"/>
          <p:cNvSpPr/>
          <p:nvPr/>
        </p:nvSpPr>
        <p:spPr>
          <a:xfrm>
            <a:off x="970475" y="1952925"/>
            <a:ext cx="6241500" cy="2001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900">
                <a:latin typeface="Noto Sans"/>
                <a:ea typeface="Noto Sans"/>
                <a:cs typeface="Noto Sans"/>
                <a:sym typeface="Noto Sans"/>
              </a:defRPr>
            </a:pPr>
            <a:r>
              <a:rPr>
                <a:solidFill>
                  <a:schemeClr val="lt1"/>
                </a:solidFill>
                <a:highlight>
                  <a:srgbClr val="013D5C"/>
                </a:highlight>
              </a:rPr>
              <a:t>¡Bien hecho</a:t>
            </a:r>
            <a:r>
              <a:rPr>
                <a:solidFill>
                  <a:schemeClr val="dk2"/>
                </a:solidFill>
              </a:rPr>
              <a:t> por darte cuenta de cuándo comenzó el diálogo interno negativo! Intentemos preguntarnos, </a:t>
            </a:r>
            <a:r>
              <a:rPr>
                <a:solidFill>
                  <a:schemeClr val="lt1"/>
                </a:solidFill>
                <a:highlight>
                  <a:srgbClr val="E4027C"/>
                </a:highlight>
              </a:rPr>
              <a:t>"¿Cómo puedo convertir este pensamiento en algo más amable?"</a:t>
            </a:r>
            <a:endParaRPr sz="1900">
              <a:solidFill>
                <a:schemeClr val="lt1"/>
              </a:solidFill>
              <a:highlight>
                <a:srgbClr val="E4027C"/>
              </a:highlight>
              <a:latin typeface="Noto Sans"/>
              <a:ea typeface="Noto Sans"/>
              <a:cs typeface="Noto Sans"/>
              <a:sym typeface="Noto Sans"/>
            </a:endParaRPr>
          </a:p>
        </p:txBody>
      </p:sp>
      <p:grpSp>
        <p:nvGrpSpPr>
          <p:cNvPr id="1089" name="Google Shape;1089;p113"/>
          <p:cNvGrpSpPr/>
          <p:nvPr/>
        </p:nvGrpSpPr>
        <p:grpSpPr>
          <a:xfrm>
            <a:off x="7532223" y="1882350"/>
            <a:ext cx="1114800" cy="1661821"/>
            <a:chOff x="629198" y="1856775"/>
            <a:chExt cx="1114800" cy="1661821"/>
          </a:xfrm>
        </p:grpSpPr>
        <p:pic>
          <p:nvPicPr>
            <p:cNvPr id="1090" name="Google Shape;1090;p113"/>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091" name="Google Shape;1091;p113"/>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pic>
        <p:nvPicPr>
          <p:cNvPr id="1092" name="Google Shape;1092;p113"/>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093" name="Google Shape;1093;p113"/>
          <p:cNvCxnSpPr>
            <a:endCxn id="1094" idx="0"/>
          </p:cNvCxnSpPr>
          <p:nvPr/>
        </p:nvCxnSpPr>
        <p:spPr>
          <a:xfrm flipH="1">
            <a:off x="757175" y="2765925"/>
            <a:ext cx="552900" cy="1200600"/>
          </a:xfrm>
          <a:prstGeom prst="straightConnector1">
            <a:avLst/>
          </a:prstGeom>
          <a:noFill/>
          <a:ln cap="flat" cmpd="sng" w="9525">
            <a:solidFill>
              <a:schemeClr val="dk2"/>
            </a:solidFill>
            <a:prstDash val="solid"/>
            <a:round/>
            <a:headEnd len="med" w="med" type="none"/>
            <a:tailEnd len="med" w="med" type="none"/>
          </a:ln>
        </p:spPr>
      </p:cxnSp>
      <p:sp>
        <p:nvSpPr>
          <p:cNvPr id="1094" name="Google Shape;1094;p113"/>
          <p:cNvSpPr txBox="1"/>
          <p:nvPr/>
        </p:nvSpPr>
        <p:spPr>
          <a:xfrm>
            <a:off x="89975" y="39665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Reconocer y halagar al padre, madre o cuidador</a:t>
            </a:r>
            <a:endParaRPr sz="1300"/>
          </a:p>
        </p:txBody>
      </p:sp>
      <p:cxnSp>
        <p:nvCxnSpPr>
          <p:cNvPr id="1095" name="Google Shape;1095;p113"/>
          <p:cNvCxnSpPr>
            <a:endCxn id="1096" idx="0"/>
          </p:cNvCxnSpPr>
          <p:nvPr/>
        </p:nvCxnSpPr>
        <p:spPr>
          <a:xfrm flipH="1">
            <a:off x="4716125" y="3396750"/>
            <a:ext cx="2700" cy="630600"/>
          </a:xfrm>
          <a:prstGeom prst="straightConnector1">
            <a:avLst/>
          </a:prstGeom>
          <a:noFill/>
          <a:ln cap="flat" cmpd="sng" w="9525">
            <a:solidFill>
              <a:schemeClr val="dk2"/>
            </a:solidFill>
            <a:prstDash val="solid"/>
            <a:round/>
            <a:headEnd len="med" w="med" type="none"/>
            <a:tailEnd len="med" w="med" type="none"/>
          </a:ln>
        </p:spPr>
      </p:cxnSp>
      <p:sp>
        <p:nvSpPr>
          <p:cNvPr id="1096" name="Google Shape;1096;p113"/>
          <p:cNvSpPr txBox="1"/>
          <p:nvPr/>
        </p:nvSpPr>
        <p:spPr>
          <a:xfrm>
            <a:off x="3785825" y="4027350"/>
            <a:ext cx="18606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Relacionado con convertir el diálogo interno negativo en positivo </a:t>
            </a:r>
            <a:endParaRPr sz="13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0" name="Shape 1100"/>
        <p:cNvGrpSpPr/>
        <p:nvPr/>
      </p:nvGrpSpPr>
      <p:grpSpPr>
        <a:xfrm>
          <a:off x="0" y="0"/>
          <a:ext cx="0" cy="0"/>
          <a:chOff x="0" y="0"/>
          <a:chExt cx="0" cy="0"/>
        </a:xfrm>
      </p:grpSpPr>
      <p:sp>
        <p:nvSpPr>
          <p:cNvPr id="1101" name="Google Shape;1101;p114"/>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02" name="Google Shape;1102;p114"/>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pic>
        <p:nvPicPr>
          <p:cNvPr id="1103" name="Google Shape;1103;p114"/>
          <p:cNvPicPr preferRelativeResize="0"/>
          <p:nvPr/>
        </p:nvPicPr>
        <p:blipFill>
          <a:blip r:embed="rId3">
            <a:alphaModFix/>
          </a:blip>
          <a:stretch>
            <a:fillRect/>
          </a:stretch>
        </p:blipFill>
        <p:spPr>
          <a:xfrm>
            <a:off x="356412" y="265387"/>
            <a:ext cx="1021175" cy="1021175"/>
          </a:xfrm>
          <a:prstGeom prst="rect">
            <a:avLst/>
          </a:prstGeom>
          <a:noFill/>
          <a:ln>
            <a:noFill/>
          </a:ln>
        </p:spPr>
      </p:pic>
      <p:sp>
        <p:nvSpPr>
          <p:cNvPr id="1104" name="Google Shape;1104;p114"/>
          <p:cNvSpPr/>
          <p:nvPr/>
        </p:nvSpPr>
        <p:spPr>
          <a:xfrm>
            <a:off x="1972150" y="331650"/>
            <a:ext cx="4251000" cy="1021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Creo que ayer mi adolescente necesitaba un poco de espacio. Es una oportunidad para mí de aprender y ser paciente. Me siento orgullosa por intentar compartir tiempo Uno a Uno. </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05" name="Google Shape;1105;p114"/>
          <p:cNvSpPr txBox="1"/>
          <p:nvPr/>
        </p:nvSpPr>
        <p:spPr>
          <a:xfrm>
            <a:off x="309585" y="1352846"/>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106" name="Google Shape;1106;p114"/>
          <p:cNvSpPr/>
          <p:nvPr/>
        </p:nvSpPr>
        <p:spPr>
          <a:xfrm>
            <a:off x="970475" y="1952925"/>
            <a:ext cx="6241500" cy="12006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600">
                <a:latin typeface="Noto Sans"/>
                <a:ea typeface="Noto Sans"/>
                <a:cs typeface="Noto Sans"/>
                <a:sym typeface="Noto Sans"/>
              </a:defRPr>
            </a:pPr>
            <a:r>
              <a:rPr>
                <a:solidFill>
                  <a:schemeClr val="lt1"/>
                </a:solidFill>
                <a:highlight>
                  <a:srgbClr val="ED7D31"/>
                </a:highlight>
              </a:rPr>
              <a:t>Bien hecho</a:t>
            </a:r>
            <a:r>
              <a:rPr>
                <a:solidFill>
                  <a:schemeClr val="dk1"/>
                </a:solidFill>
              </a:rPr>
              <a:t> por encontrar una forma positiva de pensar sobre lo que pasó. </a:t>
            </a:r>
            <a:r>
              <a:rPr>
                <a:highlight>
                  <a:srgbClr val="00969A"/>
                </a:highlight>
              </a:rPr>
              <a:t>Recuerda que no hay malos padres, malas madres o malos cuidadores y que aquí todos estamos aprendiendo. El solo hecho de intentar pasar tiempo con tu adolescente demuestra que te importa.</a:t>
            </a:r>
            <a:endParaRPr sz="1600">
              <a:highlight>
                <a:srgbClr val="00969A"/>
              </a:highlight>
              <a:latin typeface="Noto Sans"/>
              <a:ea typeface="Noto Sans"/>
              <a:cs typeface="Noto Sans"/>
              <a:sym typeface="Noto Sans"/>
            </a:endParaRPr>
          </a:p>
        </p:txBody>
      </p:sp>
      <p:grpSp>
        <p:nvGrpSpPr>
          <p:cNvPr id="1107" name="Google Shape;1107;p114"/>
          <p:cNvGrpSpPr/>
          <p:nvPr/>
        </p:nvGrpSpPr>
        <p:grpSpPr>
          <a:xfrm>
            <a:off x="7532223" y="1882350"/>
            <a:ext cx="1114800" cy="1661821"/>
            <a:chOff x="629198" y="1856775"/>
            <a:chExt cx="1114800" cy="1661821"/>
          </a:xfrm>
        </p:grpSpPr>
        <p:pic>
          <p:nvPicPr>
            <p:cNvPr id="1108" name="Google Shape;1108;p114"/>
            <p:cNvPicPr preferRelativeResize="0"/>
            <p:nvPr/>
          </p:nvPicPr>
          <p:blipFill>
            <a:blip r:embed="rId4">
              <a:alphaModFix/>
            </a:blip>
            <a:stretch>
              <a:fillRect/>
            </a:stretch>
          </p:blipFill>
          <p:spPr>
            <a:xfrm>
              <a:off x="698178" y="1856775"/>
              <a:ext cx="959150" cy="959174"/>
            </a:xfrm>
            <a:prstGeom prst="rect">
              <a:avLst/>
            </a:prstGeom>
            <a:noFill/>
            <a:ln>
              <a:noFill/>
            </a:ln>
          </p:spPr>
        </p:pic>
        <p:sp>
          <p:nvSpPr>
            <p:cNvPr id="1109" name="Google Shape;1109;p114"/>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110" name="Google Shape;1110;p114"/>
          <p:cNvCxnSpPr>
            <a:endCxn id="1111" idx="0"/>
          </p:cNvCxnSpPr>
          <p:nvPr/>
        </p:nvCxnSpPr>
        <p:spPr>
          <a:xfrm flipH="1">
            <a:off x="3241450" y="3020725"/>
            <a:ext cx="70200" cy="873000"/>
          </a:xfrm>
          <a:prstGeom prst="straightConnector1">
            <a:avLst/>
          </a:prstGeom>
          <a:noFill/>
          <a:ln cap="flat" cmpd="sng" w="9525">
            <a:solidFill>
              <a:schemeClr val="dk2"/>
            </a:solidFill>
            <a:prstDash val="solid"/>
            <a:round/>
            <a:headEnd len="med" w="med" type="none"/>
            <a:tailEnd len="med" w="med" type="none"/>
          </a:ln>
        </p:spPr>
      </p:cxnSp>
      <p:sp>
        <p:nvSpPr>
          <p:cNvPr id="1111" name="Google Shape;1111;p114"/>
          <p:cNvSpPr txBox="1"/>
          <p:nvPr/>
        </p:nvSpPr>
        <p:spPr>
          <a:xfrm>
            <a:off x="2574250" y="389372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Enfatiza la habilidad de hablar positivamente de uno mismo</a:t>
            </a:r>
            <a:endParaRPr sz="1300"/>
          </a:p>
        </p:txBody>
      </p:sp>
      <p:sp>
        <p:nvSpPr>
          <p:cNvPr id="1112" name="Google Shape;1112;p114"/>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CONECTAR</a:t>
            </a:r>
            <a:endParaRPr>
              <a:latin typeface="Delicious Handrawn"/>
              <a:ea typeface="Delicious Handrawn"/>
              <a:cs typeface="Delicious Handrawn"/>
              <a:sym typeface="Delicious Handrawn"/>
            </a:endParaRPr>
          </a:p>
        </p:txBody>
      </p:sp>
      <p:pic>
        <p:nvPicPr>
          <p:cNvPr id="1113" name="Google Shape;1113;p114"/>
          <p:cNvPicPr preferRelativeResize="0"/>
          <p:nvPr/>
        </p:nvPicPr>
        <p:blipFill>
          <a:blip r:embed="rId5">
            <a:alphaModFix/>
          </a:blip>
          <a:stretch>
            <a:fillRect/>
          </a:stretch>
        </p:blipFill>
        <p:spPr>
          <a:xfrm>
            <a:off x="7320550" y="265386"/>
            <a:ext cx="384900" cy="357627"/>
          </a:xfrm>
          <a:prstGeom prst="rect">
            <a:avLst/>
          </a:prstGeom>
          <a:noFill/>
          <a:ln>
            <a:noFill/>
          </a:ln>
        </p:spPr>
      </p:pic>
      <p:cxnSp>
        <p:nvCxnSpPr>
          <p:cNvPr id="1114" name="Google Shape;1114;p114"/>
          <p:cNvCxnSpPr>
            <a:endCxn id="1115" idx="0"/>
          </p:cNvCxnSpPr>
          <p:nvPr/>
        </p:nvCxnSpPr>
        <p:spPr>
          <a:xfrm flipH="1">
            <a:off x="866975" y="2242575"/>
            <a:ext cx="422700" cy="1601400"/>
          </a:xfrm>
          <a:prstGeom prst="straightConnector1">
            <a:avLst/>
          </a:prstGeom>
          <a:noFill/>
          <a:ln cap="flat" cmpd="sng" w="9525">
            <a:solidFill>
              <a:schemeClr val="dk2"/>
            </a:solidFill>
            <a:prstDash val="solid"/>
            <a:round/>
            <a:headEnd len="med" w="med" type="none"/>
            <a:tailEnd len="med" w="med" type="none"/>
          </a:ln>
        </p:spPr>
      </p:cxnSp>
      <p:sp>
        <p:nvSpPr>
          <p:cNvPr id="1115" name="Google Shape;1115;p114"/>
          <p:cNvSpPr txBox="1"/>
          <p:nvPr/>
        </p:nvSpPr>
        <p:spPr>
          <a:xfrm>
            <a:off x="199775" y="3843975"/>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Reconoce y halaga al padre, madre o cuidador por intentarlo</a:t>
            </a:r>
            <a:endParaRPr sz="13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9" name="Shape 1119"/>
        <p:cNvGrpSpPr/>
        <p:nvPr/>
      </p:nvGrpSpPr>
      <p:grpSpPr>
        <a:xfrm>
          <a:off x="0" y="0"/>
          <a:ext cx="0" cy="0"/>
          <a:chOff x="0" y="0"/>
          <a:chExt cx="0" cy="0"/>
        </a:xfrm>
      </p:grpSpPr>
      <p:sp>
        <p:nvSpPr>
          <p:cNvPr id="1120" name="Google Shape;1120;p115"/>
          <p:cNvSpPr/>
          <p:nvPr/>
        </p:nvSpPr>
        <p:spPr>
          <a:xfrm>
            <a:off x="6453850" y="96625"/>
            <a:ext cx="2118300" cy="139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1" name="Google Shape;1121;p115"/>
          <p:cNvSpPr/>
          <p:nvPr/>
        </p:nvSpPr>
        <p:spPr>
          <a:xfrm>
            <a:off x="6579650" y="-2"/>
            <a:ext cx="1860600" cy="139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p>
        </p:txBody>
      </p:sp>
      <p:sp>
        <p:nvSpPr>
          <p:cNvPr id="1122" name="Google Shape;1122;p115"/>
          <p:cNvSpPr txBox="1"/>
          <p:nvPr/>
        </p:nvSpPr>
        <p:spPr>
          <a:xfrm>
            <a:off x="6590142" y="637427"/>
            <a:ext cx="1839600" cy="640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b="1" sz="3700">
                <a:solidFill>
                  <a:schemeClr val="lt1"/>
                </a:solidFill>
                <a:latin typeface="Delicious Handrawn"/>
                <a:ea typeface="Delicious Handrawn"/>
                <a:cs typeface="Delicious Handrawn"/>
                <a:sym typeface="Delicious Handrawn"/>
              </a:defRPr>
            </a:pPr>
            <a:r>
              <a:t>PRACTICAR</a:t>
            </a:r>
            <a:endParaRPr>
              <a:latin typeface="Delicious Handrawn"/>
              <a:ea typeface="Delicious Handrawn"/>
              <a:cs typeface="Delicious Handrawn"/>
              <a:sym typeface="Delicious Handrawn"/>
            </a:endParaRPr>
          </a:p>
        </p:txBody>
      </p:sp>
      <p:sp>
        <p:nvSpPr>
          <p:cNvPr id="1123" name="Google Shape;1123;p115"/>
          <p:cNvSpPr/>
          <p:nvPr/>
        </p:nvSpPr>
        <p:spPr>
          <a:xfrm flipH="1">
            <a:off x="1673775" y="371700"/>
            <a:ext cx="4565100" cy="1609500"/>
          </a:xfrm>
          <a:prstGeom prst="wedgeRoundRectCallout">
            <a:avLst>
              <a:gd fmla="val 62180" name="adj1"/>
              <a:gd fmla="val -23973"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just">
              <a:spcBef>
                <a:spcPts val="0"/>
              </a:spcBef>
              <a:spcAft>
                <a:spcPts val="0"/>
              </a:spcAft>
              <a:buNone/>
              <a:defRPr sz="1500">
                <a:solidFill>
                  <a:schemeClr val="lt1"/>
                </a:solidFill>
                <a:highlight>
                  <a:srgbClr val="DB3614"/>
                </a:highlight>
                <a:latin typeface="Noto Sans"/>
                <a:ea typeface="Noto Sans"/>
                <a:cs typeface="Noto Sans"/>
                <a:sym typeface="Noto Sans"/>
              </a:defRPr>
            </a:pPr>
            <a:r>
              <a:t>¿Qué tal si practicamos cómo le vas a hacer para una situación similar en el futuro? Si sientes que no conectas con tu adolescente, ¿qué te dirás? Recuerda tus esfuerzos de crianza, aunque sean pequeños, a lo largo del día. </a:t>
            </a:r>
            <a:endParaRPr sz="1500">
              <a:solidFill>
                <a:schemeClr val="lt1"/>
              </a:solidFill>
              <a:highlight>
                <a:srgbClr val="DB3614"/>
              </a:highlight>
              <a:latin typeface="Noto Sans"/>
              <a:ea typeface="Noto Sans"/>
              <a:cs typeface="Noto Sans"/>
              <a:sym typeface="Noto Sans"/>
            </a:endParaRPr>
          </a:p>
        </p:txBody>
      </p:sp>
      <p:grpSp>
        <p:nvGrpSpPr>
          <p:cNvPr id="1124" name="Google Shape;1124;p115"/>
          <p:cNvGrpSpPr/>
          <p:nvPr/>
        </p:nvGrpSpPr>
        <p:grpSpPr>
          <a:xfrm>
            <a:off x="207723" y="173900"/>
            <a:ext cx="1114800" cy="1661821"/>
            <a:chOff x="629198" y="1856775"/>
            <a:chExt cx="1114800" cy="1661821"/>
          </a:xfrm>
        </p:grpSpPr>
        <p:pic>
          <p:nvPicPr>
            <p:cNvPr id="1125" name="Google Shape;112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26" name="Google Shape;112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cxnSp>
        <p:nvCxnSpPr>
          <p:cNvPr id="1127" name="Google Shape;1127;p115"/>
          <p:cNvCxnSpPr/>
          <p:nvPr/>
        </p:nvCxnSpPr>
        <p:spPr>
          <a:xfrm flipH="1">
            <a:off x="1578250" y="1795375"/>
            <a:ext cx="362700" cy="862500"/>
          </a:xfrm>
          <a:prstGeom prst="straightConnector1">
            <a:avLst/>
          </a:prstGeom>
          <a:noFill/>
          <a:ln cap="flat" cmpd="sng" w="9525">
            <a:solidFill>
              <a:schemeClr val="dk2"/>
            </a:solidFill>
            <a:prstDash val="solid"/>
            <a:round/>
            <a:headEnd len="med" w="med" type="none"/>
            <a:tailEnd len="med" w="med" type="none"/>
          </a:ln>
        </p:spPr>
      </p:cxnSp>
      <p:sp>
        <p:nvSpPr>
          <p:cNvPr id="1128" name="Google Shape;1128;p115"/>
          <p:cNvSpPr txBox="1"/>
          <p:nvPr/>
        </p:nvSpPr>
        <p:spPr>
          <a:xfrm>
            <a:off x="838575" y="2657950"/>
            <a:ext cx="1334400" cy="764400"/>
          </a:xfrm>
          <a:prstGeom prst="rect">
            <a:avLst/>
          </a:prstGeom>
          <a:noFill/>
          <a:ln cap="flat" cmpd="sng" w="9525">
            <a:solidFill>
              <a:srgbClr val="013D5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defRPr sz="1300"/>
            </a:pPr>
            <a:r>
              <a:t>Practicar el diálogo interno con el participante</a:t>
            </a:r>
            <a:endParaRPr sz="1300"/>
          </a:p>
        </p:txBody>
      </p:sp>
      <p:pic>
        <p:nvPicPr>
          <p:cNvPr id="1129" name="Google Shape;1129;p115"/>
          <p:cNvPicPr preferRelativeResize="0"/>
          <p:nvPr/>
        </p:nvPicPr>
        <p:blipFill>
          <a:blip r:embed="rId4">
            <a:alphaModFix/>
          </a:blip>
          <a:stretch>
            <a:fillRect/>
          </a:stretch>
        </p:blipFill>
        <p:spPr>
          <a:xfrm>
            <a:off x="7326904" y="265375"/>
            <a:ext cx="372181" cy="357000"/>
          </a:xfrm>
          <a:prstGeom prst="rect">
            <a:avLst/>
          </a:prstGeom>
          <a:noFill/>
          <a:ln>
            <a:noFill/>
          </a:ln>
        </p:spPr>
      </p:pic>
      <p:pic>
        <p:nvPicPr>
          <p:cNvPr id="1130" name="Google Shape;1130;p115"/>
          <p:cNvPicPr preferRelativeResize="0"/>
          <p:nvPr/>
        </p:nvPicPr>
        <p:blipFill>
          <a:blip r:embed="rId5">
            <a:alphaModFix/>
          </a:blip>
          <a:stretch>
            <a:fillRect/>
          </a:stretch>
        </p:blipFill>
        <p:spPr>
          <a:xfrm>
            <a:off x="2491962" y="2055612"/>
            <a:ext cx="1021175" cy="1021175"/>
          </a:xfrm>
          <a:prstGeom prst="rect">
            <a:avLst/>
          </a:prstGeom>
          <a:noFill/>
          <a:ln>
            <a:noFill/>
          </a:ln>
        </p:spPr>
      </p:pic>
      <p:sp>
        <p:nvSpPr>
          <p:cNvPr id="1131" name="Google Shape;1131;p115"/>
          <p:cNvSpPr/>
          <p:nvPr/>
        </p:nvSpPr>
        <p:spPr>
          <a:xfrm>
            <a:off x="4057600" y="2055600"/>
            <a:ext cx="4251000" cy="1342200"/>
          </a:xfrm>
          <a:prstGeom prst="wedgeRoundRectCallout">
            <a:avLst>
              <a:gd fmla="val -63553" name="adj1"/>
              <a:gd fmla="val 8994" name="adj2"/>
              <a:gd fmla="val 0" name="adj3"/>
            </a:avLst>
          </a:prstGeom>
          <a:solidFill>
            <a:srgbClr val="EAD1DC"/>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pPr>
            <a:endParaRPr sz="700">
              <a:solidFill>
                <a:schemeClr val="dk2"/>
              </a:solidFill>
              <a:latin typeface="Noto Sans"/>
              <a:ea typeface="Noto Sans"/>
              <a:cs typeface="Noto Sans"/>
              <a:sym typeface="Noto Sans"/>
            </a:endParaRPr>
          </a:p>
          <a:p>
            <a:pPr indent="0" lvl="0" marL="57150" rtl="0" algn="l">
              <a:spcBef>
                <a:spcPts val="0"/>
              </a:spcBef>
              <a:spcAft>
                <a:spcPts val="0"/>
              </a:spcAft>
              <a:buNone/>
              <a:defRPr>
                <a:solidFill>
                  <a:schemeClr val="dk2"/>
                </a:solidFill>
                <a:latin typeface="Noto Sans"/>
                <a:ea typeface="Noto Sans"/>
                <a:cs typeface="Noto Sans"/>
                <a:sym typeface="Noto Sans"/>
              </a:defRPr>
            </a:pPr>
            <a:r>
              <a:t>¡Tienes razón! La próxima vez que pase, me diré a mí misma: "Aunque ayer fue difícil, puedo celebrar las veces que he conectado con mi adolescente. Cada interacción positiva es un paso hacia adelante en mi viaje como madre."</a:t>
            </a:r>
            <a:endParaRPr>
              <a:solidFill>
                <a:schemeClr val="dk2"/>
              </a:solidFill>
              <a:latin typeface="Noto Sans"/>
              <a:ea typeface="Noto Sans"/>
              <a:cs typeface="Noto Sans"/>
              <a:sym typeface="Noto Sans"/>
            </a:endParaRPr>
          </a:p>
          <a:p>
            <a:pPr indent="0" lvl="0" marL="57150" rtl="0" algn="l">
              <a:spcBef>
                <a:spcPts val="0"/>
              </a:spcBef>
              <a:spcAft>
                <a:spcPts val="0"/>
              </a:spcAft>
              <a:buNone/>
            </a:pPr>
            <a:endParaRPr sz="700">
              <a:solidFill>
                <a:schemeClr val="dk2"/>
              </a:solidFill>
              <a:latin typeface="Noto Sans"/>
              <a:ea typeface="Noto Sans"/>
              <a:cs typeface="Noto Sans"/>
              <a:sym typeface="Noto Sans"/>
            </a:endParaRPr>
          </a:p>
        </p:txBody>
      </p:sp>
      <p:sp>
        <p:nvSpPr>
          <p:cNvPr id="1132" name="Google Shape;1132;p115"/>
          <p:cNvSpPr txBox="1"/>
          <p:nvPr/>
        </p:nvSpPr>
        <p:spPr>
          <a:xfrm>
            <a:off x="2445135" y="3143071"/>
            <a:ext cx="1114800" cy="5295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Isabel </a:t>
            </a:r>
            <a:br>
              <a:rPr lang="en-US">
                <a:solidFill>
                  <a:srgbClr val="544832"/>
                </a:solidFill>
                <a:latin typeface="Oswald"/>
                <a:ea typeface="Oswald"/>
                <a:cs typeface="Oswald"/>
                <a:sym typeface="Oswald"/>
              </a:rPr>
            </a:br>
            <a:r>
              <a:t>Madre </a:t>
            </a:r>
            <a:endParaRPr>
              <a:solidFill>
                <a:srgbClr val="544832"/>
              </a:solidFill>
              <a:latin typeface="Oswald"/>
              <a:ea typeface="Oswald"/>
              <a:cs typeface="Oswald"/>
              <a:sym typeface="Oswald"/>
            </a:endParaRPr>
          </a:p>
        </p:txBody>
      </p:sp>
      <p:sp>
        <p:nvSpPr>
          <p:cNvPr id="1133" name="Google Shape;1133;p115"/>
          <p:cNvSpPr/>
          <p:nvPr/>
        </p:nvSpPr>
        <p:spPr>
          <a:xfrm>
            <a:off x="2271875" y="3867250"/>
            <a:ext cx="4638000" cy="758700"/>
          </a:xfrm>
          <a:prstGeom prst="wedgeRoundRectCallout">
            <a:avLst>
              <a:gd fmla="val 61226" name="adj1"/>
              <a:gd fmla="val 378" name="adj2"/>
              <a:gd fmla="val 0" name="adj3"/>
            </a:avLst>
          </a:prstGeom>
          <a:solidFill>
            <a:srgbClr val="FCE5CD"/>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Autofit/>
          </a:bodyPr>
          <a:lstStyle/>
          <a:p>
            <a:pPr indent="0" lvl="0" marL="57150" rtl="0" algn="l">
              <a:spcBef>
                <a:spcPts val="0"/>
              </a:spcBef>
              <a:spcAft>
                <a:spcPts val="0"/>
              </a:spcAft>
              <a:buNone/>
              <a:defRPr sz="1500">
                <a:solidFill>
                  <a:schemeClr val="dk1"/>
                </a:solidFill>
                <a:latin typeface="Noto Sans"/>
                <a:ea typeface="Noto Sans"/>
                <a:cs typeface="Noto Sans"/>
                <a:sym typeface="Noto Sans"/>
              </a:defRPr>
            </a:pPr>
            <a:r>
              <a:t>¡Qué increíble, Isabel! ¡Tienes razón! ¡Cada pequeño paso que damos es un paso hacia adelante en nuestro viaje como padres, madres o cuidadores! </a:t>
            </a:r>
            <a:endParaRPr sz="1500">
              <a:solidFill>
                <a:schemeClr val="lt1"/>
              </a:solidFill>
              <a:highlight>
                <a:srgbClr val="DB3614"/>
              </a:highlight>
              <a:latin typeface="Noto Sans"/>
              <a:ea typeface="Noto Sans"/>
              <a:cs typeface="Noto Sans"/>
              <a:sym typeface="Noto Sans"/>
            </a:endParaRPr>
          </a:p>
        </p:txBody>
      </p:sp>
      <p:grpSp>
        <p:nvGrpSpPr>
          <p:cNvPr id="1134" name="Google Shape;1134;p115"/>
          <p:cNvGrpSpPr/>
          <p:nvPr/>
        </p:nvGrpSpPr>
        <p:grpSpPr>
          <a:xfrm>
            <a:off x="7193798" y="3143075"/>
            <a:ext cx="1114800" cy="1661821"/>
            <a:chOff x="629198" y="1856775"/>
            <a:chExt cx="1114800" cy="1661821"/>
          </a:xfrm>
        </p:grpSpPr>
        <p:pic>
          <p:nvPicPr>
            <p:cNvPr id="1135" name="Google Shape;1135;p115"/>
            <p:cNvPicPr preferRelativeResize="0"/>
            <p:nvPr/>
          </p:nvPicPr>
          <p:blipFill>
            <a:blip r:embed="rId3">
              <a:alphaModFix/>
            </a:blip>
            <a:stretch>
              <a:fillRect/>
            </a:stretch>
          </p:blipFill>
          <p:spPr>
            <a:xfrm>
              <a:off x="698178" y="1856775"/>
              <a:ext cx="959150" cy="959174"/>
            </a:xfrm>
            <a:prstGeom prst="rect">
              <a:avLst/>
            </a:prstGeom>
            <a:noFill/>
            <a:ln>
              <a:noFill/>
            </a:ln>
          </p:spPr>
        </p:pic>
        <p:sp>
          <p:nvSpPr>
            <p:cNvPr id="1136" name="Google Shape;1136;p115"/>
            <p:cNvSpPr txBox="1"/>
            <p:nvPr/>
          </p:nvSpPr>
          <p:spPr>
            <a:xfrm>
              <a:off x="629198" y="2816596"/>
              <a:ext cx="1114800" cy="702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defRPr>
                  <a:solidFill>
                    <a:srgbClr val="544832"/>
                  </a:solidFill>
                  <a:latin typeface="Oswald"/>
                  <a:ea typeface="Oswald"/>
                  <a:cs typeface="Oswald"/>
                  <a:sym typeface="Oswald"/>
                </a:defRPr>
              </a:pPr>
              <a:r>
                <a:t>Facilitador de Crianza con Conciencia+  </a:t>
              </a:r>
              <a:endParaRPr>
                <a:solidFill>
                  <a:srgbClr val="544832"/>
                </a:solidFill>
                <a:latin typeface="Oswald"/>
                <a:ea typeface="Oswald"/>
                <a:cs typeface="Oswald"/>
                <a:sym typeface="Oswald"/>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969A"/>
        </a:solidFill>
      </p:bgPr>
    </p:bg>
    <p:spTree>
      <p:nvGrpSpPr>
        <p:cNvPr id="1140" name="Shape 1140"/>
        <p:cNvGrpSpPr/>
        <p:nvPr/>
      </p:nvGrpSpPr>
      <p:grpSpPr>
        <a:xfrm>
          <a:off x="0" y="0"/>
          <a:ext cx="0" cy="0"/>
          <a:chOff x="0" y="0"/>
          <a:chExt cx="0" cy="0"/>
        </a:xfrm>
      </p:grpSpPr>
      <p:sp>
        <p:nvSpPr>
          <p:cNvPr id="1141" name="Google Shape;1141;p116"/>
          <p:cNvSpPr txBox="1"/>
          <p:nvPr/>
        </p:nvSpPr>
        <p:spPr>
          <a:xfrm>
            <a:off x="281975" y="3471125"/>
            <a:ext cx="7821300" cy="9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defRPr b="1" sz="4400">
                <a:solidFill>
                  <a:schemeClr val="lt1"/>
                </a:solidFill>
              </a:defRPr>
            </a:pPr>
            <a:r>
              <a:t>Cuestionario Sorpresa sobre A-E-C-P</a:t>
            </a:r>
            <a:endParaRPr b="1" sz="4400">
              <a:solidFill>
                <a:schemeClr val="lt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7"/>
          <p:cNvSpPr txBox="1"/>
          <p:nvPr/>
        </p:nvSpPr>
        <p:spPr>
          <a:xfrm>
            <a:off x="269600" y="972075"/>
            <a:ext cx="7962000" cy="346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No te preocupes. Todos los padres, madres y cuidadores aprenden a enfrentarse a estas cosas con el tiempo.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0"/>
              </a:spcAft>
              <a:buClr>
                <a:srgbClr val="113D5C"/>
              </a:buClr>
              <a:buSzPts val="1900"/>
              <a:buFont typeface="Noto Sans"/>
              <a:buChar char="●"/>
              <a:defRPr sz="1900">
                <a:solidFill>
                  <a:srgbClr val="113D5C"/>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113D5C"/>
              </a:solidFill>
              <a:latin typeface="Noto Sans"/>
              <a:ea typeface="Noto Sans"/>
              <a:cs typeface="Noto Sans"/>
              <a:sym typeface="Noto Sans"/>
            </a:endParaRPr>
          </a:p>
          <a:p>
            <a:pPr indent="-349250" lvl="0" marL="179999" rtl="0" algn="l">
              <a:lnSpc>
                <a:spcPct val="150000"/>
              </a:lnSpc>
              <a:spcBef>
                <a:spcPts val="1000"/>
              </a:spcBef>
              <a:spcAft>
                <a:spcPts val="1000"/>
              </a:spcAft>
              <a:buClr>
                <a:srgbClr val="113D5C"/>
              </a:buClr>
              <a:buSzPts val="1900"/>
              <a:buFont typeface="Noto Sans"/>
              <a:buChar char="●"/>
              <a:defRPr sz="1900">
                <a:solidFill>
                  <a:srgbClr val="113D5C"/>
                </a:solidFill>
                <a:latin typeface="Noto Sans"/>
                <a:ea typeface="Noto Sans"/>
                <a:cs typeface="Noto Sans"/>
                <a:sym typeface="Noto Sans"/>
              </a:defRPr>
            </a:pPr>
            <a:r>
              <a:t>La sensación de desesperación irá pasando a medida que tu niño o niña crezca. Sigue así y te irá bien. </a:t>
            </a:r>
            <a:endParaRPr sz="2400">
              <a:solidFill>
                <a:schemeClr val="accent5"/>
              </a:solidFill>
            </a:endParaRPr>
          </a:p>
        </p:txBody>
      </p:sp>
      <p:sp>
        <p:nvSpPr>
          <p:cNvPr id="1147" name="Google Shape;1147;p117"/>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48" name="Google Shape;1148;p117"/>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8"/>
          <p:cNvSpPr txBox="1"/>
          <p:nvPr/>
        </p:nvSpPr>
        <p:spPr>
          <a:xfrm>
            <a:off x="269600" y="972075"/>
            <a:ext cx="7962000" cy="277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defRPr b="1" sz="1700">
                <a:solidFill>
                  <a:srgbClr val="DB3514"/>
                </a:solidFill>
              </a:defRPr>
            </a:pPr>
            <a:r>
              <a:t>Padre, madre o cuidador: No puedo evitar sentirme abrumado cuando mi niño o niña se porta mal.</a:t>
            </a:r>
            <a:endParaRPr b="1" i="0" sz="1700" u="none" cap="none" strike="noStrike">
              <a:solidFill>
                <a:srgbClr val="DB3514"/>
              </a:solidFill>
              <a:latin typeface="Arial"/>
              <a:ea typeface="Arial"/>
              <a:cs typeface="Arial"/>
              <a:sym typeface="Arial"/>
            </a:endParaRPr>
          </a:p>
          <a:p>
            <a:pPr indent="0" lvl="0" marL="0" marR="0" rtl="0" algn="l">
              <a:lnSpc>
                <a:spcPct val="150000"/>
              </a:lnSpc>
              <a:spcBef>
                <a:spcPts val="0"/>
              </a:spcBef>
              <a:spcAft>
                <a:spcPts val="0"/>
              </a:spcAft>
              <a:buNone/>
            </a:pPr>
            <a:endParaRPr sz="1600">
              <a:solidFill>
                <a:schemeClr val="accent5"/>
              </a:solidFill>
            </a:endParaRPr>
          </a:p>
          <a:p>
            <a:pPr indent="-349250" lvl="0" marL="179999" rtl="0" algn="l">
              <a:lnSpc>
                <a:spcPct val="150000"/>
              </a:lnSpc>
              <a:spcBef>
                <a:spcPts val="0"/>
              </a:spcBef>
              <a:spcAft>
                <a:spcPts val="0"/>
              </a:spcAft>
              <a:buClr>
                <a:srgbClr val="00969B"/>
              </a:buClr>
              <a:buSzPts val="1900"/>
              <a:buFont typeface="Noto Sans"/>
              <a:buChar char="●"/>
              <a:defRPr sz="1900">
                <a:solidFill>
                  <a:srgbClr val="00969B"/>
                </a:solidFill>
                <a:latin typeface="Noto Sans"/>
                <a:ea typeface="Noto Sans"/>
                <a:cs typeface="Noto Sans"/>
                <a:sym typeface="Noto Sans"/>
              </a:defRPr>
            </a:pPr>
            <a:r>
              <a:t>Es normal sentirse abrumado cuando tu niño o niña se porta mal. ¿Nos puedes compartir un poco más sobre lo que hace tu niño o niña en esos momentos? </a:t>
            </a:r>
            <a:endParaRPr sz="1900">
              <a:solidFill>
                <a:srgbClr val="00969B"/>
              </a:solidFill>
              <a:latin typeface="Noto Sans"/>
              <a:ea typeface="Noto Sans"/>
              <a:cs typeface="Noto Sans"/>
              <a:sym typeface="Noto Sans"/>
            </a:endParaRPr>
          </a:p>
          <a:p>
            <a:pPr indent="0" lvl="0" marL="228600" rtl="0" algn="l">
              <a:spcBef>
                <a:spcPts val="1000"/>
              </a:spcBef>
              <a:spcAft>
                <a:spcPts val="1000"/>
              </a:spcAft>
              <a:buNone/>
              <a:defRPr i="1" sz="1700">
                <a:solidFill>
                  <a:srgbClr val="113D5C"/>
                </a:solidFill>
                <a:latin typeface="Noto Sans"/>
                <a:ea typeface="Noto Sans"/>
                <a:cs typeface="Noto Sans"/>
                <a:sym typeface="Noto Sans"/>
              </a:defRPr>
            </a:pPr>
            <a:r>
              <a:t>Es importante reconocer y ACEPTAR las emociones de los padres, madres y cuidadores cuando se enfrentan a situaciones difíciles con sus niños y niñas. Ignorar o menospreciar estos sentimientos puede no ayudar a comprender y resolver los problemas. Entonces, podrás EXPLORAR la situación más detalladamente con el padre, la madre o la persona cuidadora.</a:t>
            </a:r>
            <a:endParaRPr i="1" sz="3000">
              <a:solidFill>
                <a:schemeClr val="accent5"/>
              </a:solidFill>
            </a:endParaRPr>
          </a:p>
        </p:txBody>
      </p:sp>
      <p:sp>
        <p:nvSpPr>
          <p:cNvPr id="1154" name="Google Shape;1154;p118"/>
          <p:cNvSpPr/>
          <p:nvPr/>
        </p:nvSpPr>
        <p:spPr>
          <a:xfrm rot="-5400000">
            <a:off x="1921050" y="-1719825"/>
            <a:ext cx="480900" cy="4323000"/>
          </a:xfrm>
          <a:prstGeom prst="round2SameRect">
            <a:avLst>
              <a:gd fmla="val 0" name="adj1"/>
              <a:gd fmla="val 44431" name="adj2"/>
            </a:avLst>
          </a:prstGeom>
          <a:solidFill>
            <a:srgbClr val="123D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endParaRPr b="0" i="0" sz="1400" u="none" cap="none" strike="noStrike">
              <a:solidFill>
                <a:schemeClr val="lt1"/>
              </a:solidFill>
              <a:latin typeface="Arial"/>
              <a:ea typeface="Arial"/>
              <a:cs typeface="Arial"/>
              <a:sym typeface="Arial"/>
            </a:endParaRPr>
          </a:p>
        </p:txBody>
      </p:sp>
      <p:sp>
        <p:nvSpPr>
          <p:cNvPr id="1155" name="Google Shape;1155;p118"/>
          <p:cNvSpPr txBox="1"/>
          <p:nvPr/>
        </p:nvSpPr>
        <p:spPr>
          <a:xfrm>
            <a:off x="286225" y="197500"/>
            <a:ext cx="663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defRPr b="1" sz="2400">
                <a:solidFill>
                  <a:schemeClr val="lt1"/>
                </a:solidFill>
              </a:defRPr>
            </a:pPr>
            <a:r>
              <a:t>Cuestionario Sorpresa A-E-C-P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X PPT">
  <a:themeElements>
    <a:clrScheme name="PLH">
      <a:dk1>
        <a:srgbClr val="000000"/>
      </a:dk1>
      <a:lt1>
        <a:srgbClr val="FFFFFF"/>
      </a:lt1>
      <a:dk2>
        <a:srgbClr val="595959"/>
      </a:dk2>
      <a:lt2>
        <a:srgbClr val="EEEEEE"/>
      </a:lt2>
      <a:accent1>
        <a:srgbClr val="00B1F0"/>
      </a:accent1>
      <a:accent2>
        <a:srgbClr val="FCA203"/>
      </a:accent2>
      <a:accent3>
        <a:srgbClr val="222299"/>
      </a:accent3>
      <a:accent4>
        <a:srgbClr val="D60066"/>
      </a:accent4>
      <a:accent5>
        <a:srgbClr val="0B4060"/>
      </a:accent5>
      <a:accent6>
        <a:srgbClr val="999999"/>
      </a:accent6>
      <a:hlink>
        <a:srgbClr val="30FFF5"/>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